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314" r:id="rId2"/>
    <p:sldId id="256" r:id="rId3"/>
    <p:sldId id="290" r:id="rId4"/>
    <p:sldId id="291" r:id="rId5"/>
    <p:sldId id="292" r:id="rId6"/>
    <p:sldId id="304" r:id="rId7"/>
    <p:sldId id="293" r:id="rId8"/>
    <p:sldId id="305" r:id="rId9"/>
    <p:sldId id="294" r:id="rId10"/>
    <p:sldId id="308" r:id="rId11"/>
    <p:sldId id="311" r:id="rId12"/>
    <p:sldId id="312" r:id="rId13"/>
    <p:sldId id="313" r:id="rId14"/>
    <p:sldId id="310" r:id="rId15"/>
    <p:sldId id="316" r:id="rId16"/>
    <p:sldId id="317" r:id="rId17"/>
    <p:sldId id="307" r:id="rId18"/>
    <p:sldId id="315" r:id="rId19"/>
    <p:sldId id="318" r:id="rId20"/>
  </p:sldIdLst>
  <p:sldSz cx="9144000" cy="5143500" type="screen16x9"/>
  <p:notesSz cx="6858000" cy="9144000"/>
  <p:embeddedFontLst>
    <p:embeddedFont>
      <p:font typeface="Barlow" panose="020B0604020202020204" charset="0"/>
      <p:regular r:id="rId22"/>
      <p:bold r:id="rId23"/>
      <p:italic r:id="rId24"/>
      <p:boldItalic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leway Thin" panose="020B0604020202020204" charset="-52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B7B9-7AAB-4E71-8935-5ACDFAD8A81C}">
  <a:tblStyle styleId="{5CD5B7B9-7AAB-4E71-8935-5ACDFAD8A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2" autoAdjust="0"/>
    <p:restoredTop sz="88306" autoAdjust="0"/>
  </p:normalViewPr>
  <p:slideViewPr>
    <p:cSldViewPr>
      <p:cViewPr varScale="1">
        <p:scale>
          <a:sx n="115" d="100"/>
          <a:sy n="115" d="100"/>
        </p:scale>
        <p:origin x="1027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67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6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7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653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85;&#1080;&#1103;%20&#1087;&#1086;%20&#1079;&#1072;&#1083;&#1072;&#1084;%20&#1084;&#1091;&#1079;&#1077;&#1103;.docx" TargetMode="External"/><Relationship Id="rId7" Type="http://schemas.openxmlformats.org/officeDocument/2006/relationships/image" Target="../media/image12.png"/><Relationship Id="rId2" Type="http://schemas.openxmlformats.org/officeDocument/2006/relationships/hyperlink" Target="&#1048;&#1085;&#1092;&#1086;&#1088;&#1084;&#1072;&#1094;&#1080;&#1086;&#1085;&#1085;&#1099;&#1077;%20&#1090;&#1077;&#1082;&#1089;&#1090;&#1099;%20&#1087;&#1086;%20&#1079;&#1072;&#1083;&#1072;&#1084;%20&#1084;&#1091;&#1079;&#1077;&#110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RME/dictionary.asp?135" TargetMode="External"/><Relationship Id="rId2" Type="http://schemas.openxmlformats.org/officeDocument/2006/relationships/hyperlink" Target="https://cyberleninka.ru/article/n/igrovoy-putevoditel-kak-novyy-instrument-v-muzeynoy-praktike-na-primere-g-permi-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9;&#1090;&#1086;&#1088;&#1080;&#1095;&#1077;&#1089;&#1082;&#1080;&#1077;%20&#1092;&#1072;&#1082;&#1090;&#1099;.docx" TargetMode="External"/><Relationship Id="rId2" Type="http://schemas.openxmlformats.org/officeDocument/2006/relationships/hyperlink" Target="&#1058;&#1077;&#1088;&#1084;&#1080;&#1085;&#1099;%20&#1087;&#1088;&#1086;&#1077;&#1082;&#109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64681-0248-44A0-816E-393764BBB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324" y="1863600"/>
            <a:ext cx="7168083" cy="1416300"/>
          </a:xfrm>
        </p:spPr>
        <p:txBody>
          <a:bodyPr/>
          <a:lstStyle/>
          <a:p>
            <a:r>
              <a:rPr lang="ru-RU" sz="3200" b="1" dirty="0"/>
              <a:t>Проектный подход в изучении творчества А.С. Пушкина: от идеи до реализации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183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A94E-FF5C-B4B0-BA57-9459552F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06" y="270148"/>
            <a:ext cx="8464884" cy="1109365"/>
          </a:xfrm>
        </p:spPr>
        <p:txBody>
          <a:bodyPr/>
          <a:lstStyle/>
          <a:p>
            <a:r>
              <a:rPr lang="ru-RU" sz="3200" dirty="0"/>
              <a:t>Задача 3. Написать информационные тексты и разработать разноуровневые задания по залам музея</a:t>
            </a:r>
            <a:br>
              <a:rPr lang="ru-RU" sz="3200" dirty="0"/>
            </a:br>
            <a:endParaRPr lang="en-CH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2971-4A53-43E4-B877-E916C9199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491630"/>
            <a:ext cx="8352928" cy="504056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>
                <a:hlinkClick r:id="rId2"/>
              </a:rPr>
              <a:t>     Информационные тексты</a:t>
            </a:r>
            <a:r>
              <a:rPr lang="ru-RU" sz="1600" dirty="0"/>
              <a:t>                                                          </a:t>
            </a:r>
            <a:r>
              <a:rPr lang="ru-RU" sz="1600" dirty="0">
                <a:hlinkClick r:id="rId3"/>
              </a:rPr>
              <a:t>Вопросы и задания по музею</a:t>
            </a:r>
            <a:endParaRPr lang="ru-RU" sz="1600" dirty="0"/>
          </a:p>
          <a:p>
            <a:pPr marL="114300" indent="0">
              <a:buNone/>
            </a:pPr>
            <a:endParaRPr lang="en-CH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9C44D-DAEF-864F-D6DF-A9305B34B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C64F0E-E4BC-342B-AD5C-DFCF9172C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49" t="17980" r="35797" b="19274"/>
          <a:stretch/>
        </p:blipFill>
        <p:spPr>
          <a:xfrm>
            <a:off x="39437" y="1900118"/>
            <a:ext cx="2304256" cy="29732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2A5280-2295-C4CD-DA9A-7FDCA729C0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88" t="24235" r="37471" b="11530"/>
          <a:stretch/>
        </p:blipFill>
        <p:spPr>
          <a:xfrm>
            <a:off x="6660232" y="1832134"/>
            <a:ext cx="2232248" cy="31092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D87424-5F62-547B-3989-620544C54D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881" t="23821" r="38105" b="25121"/>
          <a:stretch/>
        </p:blipFill>
        <p:spPr>
          <a:xfrm>
            <a:off x="4696481" y="1861840"/>
            <a:ext cx="1944216" cy="22322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6FE733-5DAC-28EC-D479-0F40E7BDEF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56" t="28883" r="37030" b="8824"/>
          <a:stretch/>
        </p:blipFill>
        <p:spPr>
          <a:xfrm>
            <a:off x="2363228" y="1900118"/>
            <a:ext cx="1944216" cy="27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DBE3E-4811-B136-767D-C1FC6B3C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5306"/>
            <a:ext cx="8147248" cy="1346324"/>
          </a:xfrm>
        </p:spPr>
        <p:txBody>
          <a:bodyPr/>
          <a:lstStyle/>
          <a:p>
            <a:r>
              <a:rPr lang="ru-RU" sz="3200" dirty="0"/>
              <a:t>Задача 4. Изучить правила создания интерактивного путеводителя и оформить его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64CD3-4E66-C455-EC8F-05EDAEDB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347614"/>
            <a:ext cx="5640900" cy="3528392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Правила создания интерактивного путеводителя</a:t>
            </a:r>
            <a:r>
              <a:rPr lang="en-US" b="1" dirty="0"/>
              <a:t>:</a:t>
            </a:r>
            <a:endParaRPr lang="ru-RU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/>
              <a:t>Использование высококачественных изображений, схем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/>
              <a:t>Наличие сопровождающего текста, рассказывающего о месте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/>
              <a:t>Присутствие вступительного слова и заключения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/>
              <a:t>Удобство в обращении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dirty="0"/>
              <a:t>Ориентированность на определенные категории населения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95443A-8A17-1526-88E3-182DC2D35A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62ABA-E232-5B34-0FBA-03A4714B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22852" y="1562061"/>
            <a:ext cx="3443764" cy="25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79D9-3F23-FAD3-743D-363D2A72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66" y="339502"/>
            <a:ext cx="7530510" cy="1082700"/>
          </a:xfrm>
        </p:spPr>
        <p:txBody>
          <a:bodyPr/>
          <a:lstStyle/>
          <a:p>
            <a:r>
              <a:rPr lang="ru-RU" dirty="0"/>
              <a:t>Апробация продукта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B0F73-09A3-E46E-F8E1-98752334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6" y="1422202"/>
            <a:ext cx="3600400" cy="2520216"/>
          </a:xfrm>
        </p:spPr>
        <p:txBody>
          <a:bodyPr/>
          <a:lstStyle/>
          <a:p>
            <a:r>
              <a:rPr lang="ru-RU" sz="1800" dirty="0"/>
              <a:t>Посещение музея с ребятами</a:t>
            </a:r>
          </a:p>
          <a:p>
            <a:r>
              <a:rPr lang="ru-RU" sz="1800" dirty="0"/>
              <a:t>Небольшая экскурсия</a:t>
            </a:r>
            <a:r>
              <a:rPr lang="ru-RU" sz="1800"/>
              <a:t>, проведенная проектантом</a:t>
            </a:r>
            <a:endParaRPr lang="ru-RU" sz="1800" dirty="0"/>
          </a:p>
          <a:p>
            <a:r>
              <a:rPr lang="ru-RU" sz="1800" dirty="0"/>
              <a:t>Выполнение заданий ребятами</a:t>
            </a:r>
          </a:p>
          <a:p>
            <a:r>
              <a:rPr lang="ru-RU" sz="1800" dirty="0"/>
              <a:t>Получение обратной связи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0487DF-D614-66E6-34FB-8DE53D011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5B75C7-705D-665D-DC4A-77204C2A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101682"/>
            <a:ext cx="2642463" cy="35350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09C5B-0678-C3E3-86BD-61DC3E6B8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9014" y="1543565"/>
            <a:ext cx="3535069" cy="26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89391-0EE5-8410-9862-CB731EEA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3" y="275284"/>
            <a:ext cx="5640900" cy="1082700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sz="3600" dirty="0"/>
              <a:t>Обратная связь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0C696F-D7B5-CE0D-C0EE-81BC0CC3E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C2BC3-74D2-E034-7614-556CC062BC94}"/>
              </a:ext>
            </a:extLst>
          </p:cNvPr>
          <p:cNvSpPr txBox="1"/>
          <p:nvPr/>
        </p:nvSpPr>
        <p:spPr>
          <a:xfrm>
            <a:off x="115019" y="816634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5326B49-D407-A8F6-23E0-71A48D5DF09D}"/>
              </a:ext>
            </a:extLst>
          </p:cNvPr>
          <p:cNvCxnSpPr>
            <a:cxnSpLocks/>
          </p:cNvCxnSpPr>
          <p:nvPr/>
        </p:nvCxnSpPr>
        <p:spPr>
          <a:xfrm flipH="1">
            <a:off x="1343579" y="816634"/>
            <a:ext cx="924165" cy="60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7FD43-929D-09ED-FF6A-8B5CE2A3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5" y="1536307"/>
            <a:ext cx="1705668" cy="2236941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64967B4-B49C-A575-355D-6AABD4DA0494}"/>
              </a:ext>
            </a:extLst>
          </p:cNvPr>
          <p:cNvCxnSpPr>
            <a:cxnSpLocks/>
          </p:cNvCxnSpPr>
          <p:nvPr/>
        </p:nvCxnSpPr>
        <p:spPr>
          <a:xfrm>
            <a:off x="3131840" y="816634"/>
            <a:ext cx="0" cy="674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69D7CC-740C-43B2-9CE9-882120335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99" y="1536307"/>
            <a:ext cx="1446944" cy="14961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DD2A2F-5FDF-6DAD-9A48-3866FB5A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66" y="1544451"/>
            <a:ext cx="1686527" cy="1121073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83CADF-11E8-5C5D-5A5D-511698271433}"/>
              </a:ext>
            </a:extLst>
          </p:cNvPr>
          <p:cNvCxnSpPr>
            <a:cxnSpLocks/>
          </p:cNvCxnSpPr>
          <p:nvPr/>
        </p:nvCxnSpPr>
        <p:spPr>
          <a:xfrm>
            <a:off x="4079741" y="816634"/>
            <a:ext cx="410218" cy="674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A867185-9E29-E0DB-7650-836E12597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13" y="1544451"/>
            <a:ext cx="2802473" cy="1296144"/>
          </a:xfrm>
          <a:prstGeom prst="rect">
            <a:avLst/>
          </a:prstGeom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609ECD4-723F-3B13-2994-C31E98F60398}"/>
              </a:ext>
            </a:extLst>
          </p:cNvPr>
          <p:cNvCxnSpPr>
            <a:cxnSpLocks/>
          </p:cNvCxnSpPr>
          <p:nvPr/>
        </p:nvCxnSpPr>
        <p:spPr>
          <a:xfrm>
            <a:off x="4984933" y="816634"/>
            <a:ext cx="1562660" cy="674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556EC91-C65F-E093-C1CD-229AC71DC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166" y="2851991"/>
            <a:ext cx="3355148" cy="22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8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051A4-707B-CCDB-3734-CC6E91F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92" y="550024"/>
            <a:ext cx="4852788" cy="594384"/>
          </a:xfrm>
        </p:spPr>
        <p:txBody>
          <a:bodyPr/>
          <a:lstStyle/>
          <a:p>
            <a:r>
              <a:rPr lang="ru-RU" sz="4000" dirty="0"/>
              <a:t>Итоги работы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2ACEDE-6E0F-424A-D260-6F55D864B2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AE93F3-350F-94AA-A8B6-39B8EFD4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347614"/>
            <a:ext cx="6690169" cy="923286"/>
          </a:xfrm>
        </p:spPr>
        <p:txBody>
          <a:bodyPr/>
          <a:lstStyle/>
          <a:p>
            <a:r>
              <a:rPr lang="ru-RU" dirty="0"/>
              <a:t>Умение создавать интерактивный путеводитель</a:t>
            </a:r>
          </a:p>
          <a:p>
            <a:r>
              <a:rPr lang="ru-RU" dirty="0"/>
              <a:t>Первый опыт в проведении экскурсии</a:t>
            </a:r>
          </a:p>
        </p:txBody>
      </p:sp>
      <p:grpSp>
        <p:nvGrpSpPr>
          <p:cNvPr id="7" name="Google Shape;1026;p23">
            <a:extLst>
              <a:ext uri="{FF2B5EF4-FFF2-40B4-BE49-F238E27FC236}">
                <a16:creationId xmlns:a16="http://schemas.microsoft.com/office/drawing/2014/main" id="{6778C9A9-0D42-06DF-3FE9-0DA3FA8D1B86}"/>
              </a:ext>
            </a:extLst>
          </p:cNvPr>
          <p:cNvGrpSpPr/>
          <p:nvPr/>
        </p:nvGrpSpPr>
        <p:grpSpPr>
          <a:xfrm>
            <a:off x="330103" y="2605411"/>
            <a:ext cx="2438323" cy="2096722"/>
            <a:chOff x="1126863" y="2156045"/>
            <a:chExt cx="1944600" cy="1569600"/>
          </a:xfrm>
        </p:grpSpPr>
        <p:sp>
          <p:nvSpPr>
            <p:cNvPr id="8" name="Google Shape;1027;p23">
              <a:extLst>
                <a:ext uri="{FF2B5EF4-FFF2-40B4-BE49-F238E27FC236}">
                  <a16:creationId xmlns:a16="http://schemas.microsoft.com/office/drawing/2014/main" id="{007941A4-8BE9-828D-F863-464B55E16694}"/>
                </a:ext>
              </a:extLst>
            </p:cNvPr>
            <p:cNvSpPr/>
            <p:nvPr/>
          </p:nvSpPr>
          <p:spPr>
            <a:xfrm>
              <a:off x="1126863" y="215604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8;p23">
              <a:extLst>
                <a:ext uri="{FF2B5EF4-FFF2-40B4-BE49-F238E27FC236}">
                  <a16:creationId xmlns:a16="http://schemas.microsoft.com/office/drawing/2014/main" id="{E8851AAD-F18D-48CD-7A72-6E27593866E7}"/>
                </a:ext>
              </a:extLst>
            </p:cNvPr>
            <p:cNvSpPr txBox="1"/>
            <p:nvPr/>
          </p:nvSpPr>
          <p:spPr>
            <a:xfrm>
              <a:off x="1213943" y="2273355"/>
              <a:ext cx="1770439" cy="1347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Вывод 1:</a:t>
              </a:r>
              <a:endParaRPr lang="ru-RU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Поняли, что детальная работа с источниками и литературным материалом способствует грамотному подбору необходимой информации для создания продукта</a:t>
              </a:r>
            </a:p>
          </p:txBody>
        </p:sp>
      </p:grpSp>
      <p:sp>
        <p:nvSpPr>
          <p:cNvPr id="11" name="Google Shape;1023;p23">
            <a:extLst>
              <a:ext uri="{FF2B5EF4-FFF2-40B4-BE49-F238E27FC236}">
                <a16:creationId xmlns:a16="http://schemas.microsoft.com/office/drawing/2014/main" id="{8963EA5A-E402-EB4D-CAC1-56FEF55D9A4F}"/>
              </a:ext>
            </a:extLst>
          </p:cNvPr>
          <p:cNvSpPr/>
          <p:nvPr/>
        </p:nvSpPr>
        <p:spPr>
          <a:xfrm flipH="1">
            <a:off x="2765605" y="2580030"/>
            <a:ext cx="3034285" cy="2122103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Вывод 2:</a:t>
            </a:r>
            <a:endParaRPr lang="ru-RU" sz="14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Убедились, что музей подходит для создания интерактивного путеводителя, так как он пересекается со школьной программой и охватывает важную информацию, а также там есть возможность как вспомнить ранее изученные произведения, так и узнать  новые факты.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1031;p23">
            <a:extLst>
              <a:ext uri="{FF2B5EF4-FFF2-40B4-BE49-F238E27FC236}">
                <a16:creationId xmlns:a16="http://schemas.microsoft.com/office/drawing/2014/main" id="{29AE3672-D063-250B-65A5-8736CC820B78}"/>
              </a:ext>
            </a:extLst>
          </p:cNvPr>
          <p:cNvSpPr/>
          <p:nvPr/>
        </p:nvSpPr>
        <p:spPr>
          <a:xfrm>
            <a:off x="5799890" y="2580030"/>
            <a:ext cx="2765162" cy="2179562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Вывод 3</a:t>
            </a:r>
            <a:r>
              <a:rPr lang="ru-RU" sz="1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  <a:endParaRPr lang="ru-RU" sz="16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Пришли к мнению, что именно интерактивный путеводитель является лучшим продуктом, так как  есть возможность разместить текст и задания, что способствует лучшему запоминанию материала.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07786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91624-5A4B-4F2B-B160-2CB1401B69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A89D6F-6414-427A-944D-8E4537B5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18844" y="873915"/>
            <a:ext cx="4261759" cy="27608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80621-907D-4EF7-B161-1342B4ED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08917" y="1001672"/>
            <a:ext cx="4261759" cy="25053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8AF268-6CC0-48B7-8081-FA170A92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41121" y="846797"/>
            <a:ext cx="4261758" cy="28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BCC057-BBC7-4B61-BE32-12CC335AA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9E606A-BAA5-475E-A6FF-D42824E1E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7632BD-0AAB-432C-9AFB-A08F956C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48064" y="915565"/>
            <a:ext cx="4608512" cy="3024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DEFF75-2ECB-4338-AE81-D2F74865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46140" y="894198"/>
            <a:ext cx="4651719" cy="31102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F39945D-E13A-491A-B343-AC74F0A5D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747907" y="914972"/>
            <a:ext cx="4651720" cy="3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5FF4F-B493-1784-D209-6981BA1F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1510"/>
            <a:ext cx="8003232" cy="1082700"/>
          </a:xfrm>
        </p:spPr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D6AE-EF13-DE36-C994-A4A095C8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520" y="1131590"/>
            <a:ext cx="8648725" cy="4096960"/>
          </a:xfrm>
        </p:spPr>
        <p:txBody>
          <a:bodyPr/>
          <a:lstStyle/>
          <a:p>
            <a:pPr marL="114300" indent="0">
              <a:buNone/>
            </a:pP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https://cyberleninka.ru/article/n/igrovoy-putevoditel-kak-novyy-instrument-v-muzeynoy-praktike-na-primere-g-permi-1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http://www.museum.ru/RME/dictionary.asp?135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Литература.6 класс. Учебник для общеобразовательной организаций. В 2Ч.В.Я. Коровина, В.П. Журавлев, В.И. Коровин. - 10 издание- М: Просвещение, 2020</a:t>
            </a:r>
            <a:endParaRPr lang="en-CH" sz="1400" dirty="0">
              <a:effectLst/>
              <a:latin typeface="Barlow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Литература.7 класс. Учебник для общеобразовательной организаций. В 2Ч.В.Я. Коровина, В.П. Журавлев, В.И. Коровин. - 10 издание- М: Просвещение, 2020</a:t>
            </a:r>
            <a:r>
              <a:rPr lang="en-CH" sz="1400" dirty="0">
                <a:effectLst/>
                <a:latin typeface="Barlow" pitchFamily="2" charset="77"/>
              </a:rPr>
              <a:t> </a:t>
            </a:r>
          </a:p>
          <a:p>
            <a:pPr marL="114300" indent="0">
              <a:buNone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 8 класс. Учебник для общеобразовательной организаций. В 2Ч.В.Я. Коровина, В.П. Журавлев, В.И. Коровин. - 10 издание- М: Просвещение, 2020</a:t>
            </a:r>
            <a:r>
              <a:rPr lang="en-CH" sz="1400" dirty="0">
                <a:effectLst/>
                <a:latin typeface="Barlow" pitchFamily="2" charset="77"/>
              </a:rPr>
              <a:t> </a:t>
            </a:r>
            <a:endParaRPr lang="ru-RU" sz="1400" dirty="0"/>
          </a:p>
          <a:p>
            <a:pPr marL="114300" indent="0">
              <a:buNone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Колокольцев Е. Н.  А. С. Пушкин в портретах и иллюстрациях: Пособие для учащихся.- М: Просвещение, 1999</a:t>
            </a:r>
          </a:p>
          <a:p>
            <a:pPr marL="114300" indent="0">
              <a:buNone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Лотман Ю. М.  Александр Сергеевич Пушкин: Биография писателя. – М: Азбука, 2023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C1673E-3CCB-05A9-FC8B-96CC1E685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561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64681-0248-44A0-816E-393764BBB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324" y="1863600"/>
            <a:ext cx="7168083" cy="1416300"/>
          </a:xfrm>
        </p:spPr>
        <p:txBody>
          <a:bodyPr/>
          <a:lstStyle/>
          <a:p>
            <a:r>
              <a:rPr lang="ru-RU" sz="3200" b="1" dirty="0"/>
              <a:t>Проектный подход </a:t>
            </a:r>
            <a:r>
              <a:rPr lang="ru-RU" sz="3200" b="1"/>
              <a:t>в изучении </a:t>
            </a:r>
            <a:r>
              <a:rPr lang="ru-RU" sz="3200" b="1" dirty="0"/>
              <a:t>творчества А.С. Пушкина: от идеи до реализации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315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1BAC0-90BD-4E10-A9A8-C0F9D8577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288D8E-1303-432E-A9C5-B1910312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9502"/>
            <a:ext cx="3240360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240;p13"/>
          <p:cNvSpPr txBox="1">
            <a:spLocks noGrp="1"/>
          </p:cNvSpPr>
          <p:nvPr>
            <p:ph type="ctrTitle"/>
          </p:nvPr>
        </p:nvSpPr>
        <p:spPr>
          <a:xfrm>
            <a:off x="739461" y="408531"/>
            <a:ext cx="4627151" cy="4553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Интерактивный путеводитель по Государственному музею А. С. Пушкина </a:t>
            </a:r>
            <a:br>
              <a:rPr lang="ru-RU" sz="3200" b="1" dirty="0"/>
            </a:br>
            <a:r>
              <a:rPr lang="ru-RU" sz="3200" b="1" dirty="0"/>
              <a:t>« К поэту через время и пространство »</a:t>
            </a:r>
            <a:br>
              <a:rPr lang="ru-RU" sz="3200" b="1" dirty="0"/>
            </a:br>
            <a:br>
              <a:rPr lang="ru-RU" sz="2800" b="1" dirty="0"/>
            </a:br>
            <a:endParaRPr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8934D-372D-41BC-A92C-E411AF83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78806" y="794516"/>
            <a:ext cx="4094762" cy="3348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611560" y="339502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0000"/>
                </a:solidFill>
              </a:rPr>
              <a:t>Актуальность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107504" y="339502"/>
            <a:ext cx="3882980" cy="4117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lang="ru-RU" sz="1600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600" dirty="0"/>
              <a:t> 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9504191" y="1948507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7" name="Google Shape;383;p14"/>
          <p:cNvGrpSpPr/>
          <p:nvPr/>
        </p:nvGrpSpPr>
        <p:grpSpPr>
          <a:xfrm>
            <a:off x="7975936" y="1387698"/>
            <a:ext cx="938830" cy="3069445"/>
            <a:chOff x="5678143" y="1151382"/>
            <a:chExt cx="345795" cy="1043508"/>
          </a:xfrm>
        </p:grpSpPr>
        <p:sp>
          <p:nvSpPr>
            <p:cNvPr id="8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AB6EB20-10C1-5C87-107F-E6C6D8DC263E}"/>
              </a:ext>
            </a:extLst>
          </p:cNvPr>
          <p:cNvSpPr/>
          <p:nvPr/>
        </p:nvSpPr>
        <p:spPr>
          <a:xfrm>
            <a:off x="1187624" y="1394560"/>
            <a:ext cx="2369795" cy="133401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Изучение жизни и творчества писателей</a:t>
            </a:r>
            <a:endParaRPr lang="en-CH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BFFA7-27A2-2A47-9305-4D2685F5B4F9}"/>
              </a:ext>
            </a:extLst>
          </p:cNvPr>
          <p:cNvSpPr txBox="1"/>
          <p:nvPr/>
        </p:nvSpPr>
        <p:spPr>
          <a:xfrm>
            <a:off x="755575" y="3083501"/>
            <a:ext cx="151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E814E89C-5985-81A1-88CB-94D788F05D4A}"/>
              </a:ext>
            </a:extLst>
          </p:cNvPr>
          <p:cNvSpPr/>
          <p:nvPr/>
        </p:nvSpPr>
        <p:spPr>
          <a:xfrm>
            <a:off x="136594" y="3323283"/>
            <a:ext cx="1974055" cy="8806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Неотъемлемая часть нашей жизни</a:t>
            </a:r>
            <a:endParaRPr lang="en-CH" sz="1200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B5093B1-50DB-148F-6582-62187CB64590}"/>
              </a:ext>
            </a:extLst>
          </p:cNvPr>
          <p:cNvSpPr/>
          <p:nvPr/>
        </p:nvSpPr>
        <p:spPr>
          <a:xfrm>
            <a:off x="2288417" y="3186808"/>
            <a:ext cx="1640528" cy="9329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Развитие, расширение кругозора</a:t>
            </a:r>
            <a:endParaRPr lang="en-CH" sz="1200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544118A3-7414-7D6C-7A92-3F6C2C464470}"/>
              </a:ext>
            </a:extLst>
          </p:cNvPr>
          <p:cNvSpPr/>
          <p:nvPr/>
        </p:nvSpPr>
        <p:spPr>
          <a:xfrm>
            <a:off x="4961558" y="339502"/>
            <a:ext cx="2562770" cy="109408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Общение с учащимися</a:t>
            </a:r>
            <a:endParaRPr lang="en-CH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5437FD13-2F4A-C6F9-92F4-F1D6A6110A70}"/>
              </a:ext>
            </a:extLst>
          </p:cNvPr>
          <p:cNvSpPr/>
          <p:nvPr/>
        </p:nvSpPr>
        <p:spPr>
          <a:xfrm>
            <a:off x="6092670" y="1894625"/>
            <a:ext cx="1927708" cy="10050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Отсутствие интереса к автору произведения</a:t>
            </a:r>
            <a:endParaRPr lang="en-CH" sz="1100" dirty="0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2096981F-46A5-F29A-CEB6-8D784B2DDC37}"/>
              </a:ext>
            </a:extLst>
          </p:cNvPr>
          <p:cNvSpPr/>
          <p:nvPr/>
        </p:nvSpPr>
        <p:spPr>
          <a:xfrm>
            <a:off x="3713560" y="1921364"/>
            <a:ext cx="2137153" cy="1111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Безразличие к времени, месту, условиям создания произведения</a:t>
            </a:r>
            <a:endParaRPr lang="en-CH" sz="1100" dirty="0"/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7CB2B09D-6483-4FA8-00DF-DFD924098229}"/>
              </a:ext>
            </a:extLst>
          </p:cNvPr>
          <p:cNvCxnSpPr>
            <a:cxnSpLocks/>
            <a:stCxn id="2" idx="1"/>
            <a:endCxn id="27" idx="3"/>
          </p:cNvCxnSpPr>
          <p:nvPr/>
        </p:nvCxnSpPr>
        <p:spPr>
          <a:xfrm rot="5400000">
            <a:off x="1424832" y="2425946"/>
            <a:ext cx="646481" cy="1248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9AA1EF97-6350-A844-CD03-49C7BD9ADE1D}"/>
              </a:ext>
            </a:extLst>
          </p:cNvPr>
          <p:cNvCxnSpPr>
            <a:cxnSpLocks/>
            <a:stCxn id="2" idx="1"/>
            <a:endCxn id="28" idx="3"/>
          </p:cNvCxnSpPr>
          <p:nvPr/>
        </p:nvCxnSpPr>
        <p:spPr>
          <a:xfrm rot="16200000" flipH="1">
            <a:off x="2484103" y="2615574"/>
            <a:ext cx="512997" cy="7361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575A9258-F914-C62E-FC90-761FC16884E8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rot="16200000" flipH="1">
            <a:off x="6389897" y="1285463"/>
            <a:ext cx="519673" cy="81358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urved Connector 259">
            <a:extLst>
              <a:ext uri="{FF2B5EF4-FFF2-40B4-BE49-F238E27FC236}">
                <a16:creationId xmlns:a16="http://schemas.microsoft.com/office/drawing/2014/main" id="{FC0CBC45-5CEE-72FB-7E3A-1FA9D9A2628E}"/>
              </a:ext>
            </a:extLst>
          </p:cNvPr>
          <p:cNvCxnSpPr>
            <a:cxnSpLocks/>
            <a:stCxn id="30" idx="1"/>
            <a:endCxn id="33" idx="3"/>
          </p:cNvCxnSpPr>
          <p:nvPr/>
        </p:nvCxnSpPr>
        <p:spPr>
          <a:xfrm rot="5400000">
            <a:off x="5236290" y="978265"/>
            <a:ext cx="552501" cy="146080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Нашивка 255">
            <a:extLst>
              <a:ext uri="{FF2B5EF4-FFF2-40B4-BE49-F238E27FC236}">
                <a16:creationId xmlns:a16="http://schemas.microsoft.com/office/drawing/2014/main" id="{37338D55-9C2E-B14D-9905-BF93488CA82E}"/>
              </a:ext>
            </a:extLst>
          </p:cNvPr>
          <p:cNvSpPr/>
          <p:nvPr/>
        </p:nvSpPr>
        <p:spPr>
          <a:xfrm rot="5400000">
            <a:off x="5961754" y="2848560"/>
            <a:ext cx="461667" cy="95769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B0B93AE5-65C5-719C-5A9F-FF29FA694AEC}"/>
              </a:ext>
            </a:extLst>
          </p:cNvPr>
          <p:cNvSpPr txBox="1"/>
          <p:nvPr/>
        </p:nvSpPr>
        <p:spPr>
          <a:xfrm>
            <a:off x="4806201" y="3608287"/>
            <a:ext cx="323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Утрачивается связь с литературным</a:t>
            </a:r>
          </a:p>
          <a:p>
            <a:r>
              <a:rPr lang="ru-RU" dirty="0"/>
              <a:t>      наследием нашей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228413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755576" y="339502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</a:rPr>
              <a:t>Цель проекта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599833" y="1250224"/>
            <a:ext cx="5049099" cy="3247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400" dirty="0"/>
              <a:t>Создание интерактивного путеводителя по Государственному музею 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2400" dirty="0"/>
              <a:t>А. С. Пушкина</a:t>
            </a:r>
            <a:endParaRPr lang="ru-RU" sz="18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9753572" y="1958897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5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6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7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8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714B44-BBCA-4871-B150-2B881BA6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5" y="3226477"/>
            <a:ext cx="3262953" cy="15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827584" y="339502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Задачи</a:t>
            </a:r>
            <a:endParaRPr sz="36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315160" y="1202548"/>
            <a:ext cx="5342604" cy="349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1800" dirty="0"/>
              <a:t>Проанализировать материал 6, 7, 8 класса по творчеству А. С. Пушкина</a:t>
            </a:r>
            <a:r>
              <a:rPr lang="en-US" sz="1800" dirty="0"/>
              <a:t>; </a:t>
            </a:r>
            <a:r>
              <a:rPr lang="ru-RU" sz="1800" dirty="0"/>
              <a:t>работа с теоретическим материалом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1800" dirty="0"/>
              <a:t>Ознакомиться с залами Государственного музея А. С. Пушкина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1800" dirty="0"/>
              <a:t>Написать информационные тексты и разработать разноуровневые задания по залам музея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1800" dirty="0"/>
              <a:t>Изучить правила создания интерактивного путеводителя и оформить его</a:t>
            </a:r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endParaRPr lang="ru-RU" sz="1800" b="1" i="1" dirty="0">
              <a:solidFill>
                <a:srgbClr val="C00000"/>
              </a:solidFill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ru-RU" sz="1800" dirty="0"/>
          </a:p>
          <a:p>
            <a:pPr marL="419100" lvl="0" indent="-3429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endParaRPr lang="ru-RU" sz="1800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ru-RU" sz="18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9660054" y="2021243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A8E49D-FC11-4C16-9665-F11C4B7C4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69768" y="893254"/>
            <a:ext cx="42930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A94E-FF5C-B4B0-BA57-9459552F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47" y="267494"/>
            <a:ext cx="8464884" cy="936103"/>
          </a:xfrm>
        </p:spPr>
        <p:txBody>
          <a:bodyPr/>
          <a:lstStyle/>
          <a:p>
            <a:r>
              <a:rPr lang="ru-RU" sz="2400" dirty="0"/>
              <a:t>Задача 1. Проанализировать материал   6, 7, 8 класса по творчеству А. С. Пушкина</a:t>
            </a:r>
            <a:r>
              <a:rPr lang="en-US" sz="2400" dirty="0"/>
              <a:t>; </a:t>
            </a:r>
            <a:r>
              <a:rPr lang="ru-RU" sz="2400" dirty="0"/>
              <a:t>работа с теоретическим материалом</a:t>
            </a:r>
            <a:br>
              <a:rPr lang="ru-RU" sz="3200" dirty="0"/>
            </a:br>
            <a:endParaRPr lang="en-CH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2971-4A53-43E4-B877-E916C9199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85" y="1419622"/>
            <a:ext cx="6555394" cy="36004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1600" dirty="0"/>
              <a:t>Анализ литературных произведений, изученных ранее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600" dirty="0">
                <a:hlinkClick r:id="rId2"/>
              </a:rPr>
              <a:t>Список терминов</a:t>
            </a:r>
            <a:r>
              <a:rPr lang="en-US" sz="1600" dirty="0"/>
              <a:t>:</a:t>
            </a:r>
            <a:r>
              <a:rPr lang="ru-RU" sz="1600" dirty="0"/>
              <a:t> путеводитель, музейная экспозиция, разноуровневые задания …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600" dirty="0">
                <a:hlinkClick r:id="rId3"/>
              </a:rPr>
              <a:t>Исторические факты</a:t>
            </a:r>
            <a:r>
              <a:rPr lang="ru-RU" sz="1600" dirty="0"/>
              <a:t>- важность</a:t>
            </a:r>
          </a:p>
          <a:p>
            <a:pPr marL="114300" indent="0">
              <a:buNone/>
            </a:pPr>
            <a:r>
              <a:rPr lang="ru-RU" sz="1600" b="1" dirty="0"/>
              <a:t>Выводы</a:t>
            </a:r>
            <a:r>
              <a:rPr lang="en-US" sz="1600" b="1" dirty="0"/>
              <a:t>:</a:t>
            </a:r>
            <a:endParaRPr lang="ru-RU" sz="1600" b="1" dirty="0"/>
          </a:p>
          <a:p>
            <a:pPr>
              <a:buFont typeface="+mj-lt"/>
              <a:buAutoNum type="arabicPeriod"/>
            </a:pPr>
            <a:r>
              <a:rPr lang="ru-RU" sz="1400" dirty="0"/>
              <a:t>А. С. Пушкин создал наш поэтический, наш литературный язык … (И. С. Тургенев)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 У каждого из нас- свой Пушкин, остающийся одним для всех </a:t>
            </a:r>
            <a:r>
              <a:rPr lang="en-US" sz="1400" dirty="0"/>
              <a:t>…</a:t>
            </a:r>
            <a:r>
              <a:rPr lang="ru-RU" sz="1400" dirty="0"/>
              <a:t> (А. Т. Твардовский)</a:t>
            </a:r>
          </a:p>
          <a:p>
            <a:pPr>
              <a:buFont typeface="+mj-lt"/>
              <a:buAutoNum type="arabicPeriod"/>
            </a:pPr>
            <a:r>
              <a:rPr lang="ru-RU" sz="1400" dirty="0"/>
              <a:t>Интерактивный путеводитель - взаимодействие посетителя с экспонатами музея, лучшее  восприятие  информации школьниками. ( Ю. В. Ветошкина – кандидат культурологии)</a:t>
            </a:r>
          </a:p>
          <a:p>
            <a:pPr>
              <a:buFont typeface="+mj-lt"/>
              <a:buAutoNum type="arabicPeriod"/>
            </a:pPr>
            <a:endParaRPr lang="ru-RU" sz="1400" dirty="0"/>
          </a:p>
          <a:p>
            <a:pPr marL="114300" indent="0">
              <a:buNone/>
            </a:pPr>
            <a:endParaRPr lang="en-CH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9C44D-DAEF-864F-D6DF-A9305B34B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57F115C4-47A1-4D95-8C9A-88004761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20172" y="1959682"/>
            <a:ext cx="352839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207" y="156056"/>
            <a:ext cx="7711991" cy="1136422"/>
          </a:xfrm>
        </p:spPr>
        <p:txBody>
          <a:bodyPr/>
          <a:lstStyle/>
          <a:p>
            <a:r>
              <a:rPr lang="ru-RU" sz="2400" dirty="0"/>
              <a:t>Задача 1. Проанализировать материал 6, 7, 8 класса по творчеству А. С. Пушкина</a:t>
            </a:r>
            <a:r>
              <a:rPr lang="en-US" sz="2400" dirty="0"/>
              <a:t>; </a:t>
            </a:r>
            <a:r>
              <a:rPr lang="ru-RU" sz="2400" dirty="0"/>
              <a:t>работа с теоретическим материалом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9834584" y="2123612"/>
            <a:ext cx="336000" cy="727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229E8FF-6781-AA14-3254-8F30045D6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23184"/>
              </p:ext>
            </p:extLst>
          </p:nvPr>
        </p:nvGraphicFramePr>
        <p:xfrm>
          <a:off x="179512" y="1242717"/>
          <a:ext cx="8856985" cy="3352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3804">
                  <a:extLst>
                    <a:ext uri="{9D8B030D-6E8A-4147-A177-3AD203B41FA5}">
                      <a16:colId xmlns:a16="http://schemas.microsoft.com/office/drawing/2014/main" val="2706769383"/>
                    </a:ext>
                  </a:extLst>
                </a:gridCol>
                <a:gridCol w="1448444">
                  <a:extLst>
                    <a:ext uri="{9D8B030D-6E8A-4147-A177-3AD203B41FA5}">
                      <a16:colId xmlns:a16="http://schemas.microsoft.com/office/drawing/2014/main" val="2394258490"/>
                    </a:ext>
                  </a:extLst>
                </a:gridCol>
                <a:gridCol w="1059729">
                  <a:extLst>
                    <a:ext uri="{9D8B030D-6E8A-4147-A177-3AD203B41FA5}">
                      <a16:colId xmlns:a16="http://schemas.microsoft.com/office/drawing/2014/main" val="800525609"/>
                    </a:ext>
                  </a:extLst>
                </a:gridCol>
                <a:gridCol w="1156834">
                  <a:extLst>
                    <a:ext uri="{9D8B030D-6E8A-4147-A177-3AD203B41FA5}">
                      <a16:colId xmlns:a16="http://schemas.microsoft.com/office/drawing/2014/main" val="3828784920"/>
                    </a:ext>
                  </a:extLst>
                </a:gridCol>
                <a:gridCol w="1086804">
                  <a:extLst>
                    <a:ext uri="{9D8B030D-6E8A-4147-A177-3AD203B41FA5}">
                      <a16:colId xmlns:a16="http://schemas.microsoft.com/office/drawing/2014/main" val="229888361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132134889"/>
                    </a:ext>
                  </a:extLst>
                </a:gridCol>
                <a:gridCol w="1098050">
                  <a:extLst>
                    <a:ext uri="{9D8B030D-6E8A-4147-A177-3AD203B41FA5}">
                      <a16:colId xmlns:a16="http://schemas.microsoft.com/office/drawing/2014/main" val="1090654324"/>
                    </a:ext>
                  </a:extLst>
                </a:gridCol>
                <a:gridCol w="1116197">
                  <a:extLst>
                    <a:ext uri="{9D8B030D-6E8A-4147-A177-3AD203B41FA5}">
                      <a16:colId xmlns:a16="http://schemas.microsoft.com/office/drawing/2014/main" val="743133663"/>
                    </a:ext>
                  </a:extLst>
                </a:gridCol>
              </a:tblGrid>
              <a:tr h="470320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Стихотво-рение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Повесть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Роман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Трагедия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Научный труд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Баллада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Поэма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01139"/>
                  </a:ext>
                </a:extLst>
              </a:tr>
              <a:tr h="47032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«Зимняя дорога», «Туча», «Узник»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«Дубров-</a:t>
                      </a:r>
                      <a:r>
                        <a:rPr lang="ru-RU" sz="1200" dirty="0" err="1"/>
                        <a:t>ский</a:t>
                      </a:r>
                      <a:r>
                        <a:rPr lang="ru-RU" sz="1200" dirty="0"/>
                        <a:t>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«Песнь о вещем Олеге»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35732"/>
                  </a:ext>
                </a:extLst>
              </a:tr>
              <a:tr h="47032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«Зимний вечер», « 19 октября», « Роняет лес багряный свой убор…», « На холмах Грузии лежит ночная мгла…»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«Повести Белкина»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«Полтава»,</a:t>
                      </a:r>
                    </a:p>
                    <a:p>
                      <a:r>
                        <a:rPr lang="ru-RU" sz="1200" dirty="0"/>
                        <a:t>«Медный всадник» </a:t>
                      </a:r>
                      <a:endParaRPr lang="en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42123"/>
                  </a:ext>
                </a:extLst>
              </a:tr>
              <a:tr h="470320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«К Чаадаеву», «Анчар»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«</a:t>
                      </a:r>
                      <a:r>
                        <a:rPr lang="ru-RU" sz="1200" dirty="0"/>
                        <a:t>Пиковая дама»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«Капитан-</a:t>
                      </a:r>
                      <a:r>
                        <a:rPr lang="ru-RU" sz="1200" dirty="0" err="1"/>
                        <a:t>ская</a:t>
                      </a:r>
                      <a:r>
                        <a:rPr lang="ru-RU" sz="1200" dirty="0"/>
                        <a:t> дочка»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«Моцарт и Сальери»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«История Пугачёв-</a:t>
                      </a:r>
                      <a:r>
                        <a:rPr lang="ru-RU" sz="1200" dirty="0" err="1"/>
                        <a:t>ского</a:t>
                      </a:r>
                      <a:r>
                        <a:rPr lang="ru-RU" sz="1200" dirty="0"/>
                        <a:t> бунта»</a:t>
                      </a:r>
                      <a:endParaRPr lang="en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2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86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C898-087E-63AC-3673-517C7DC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9" y="339502"/>
            <a:ext cx="8807746" cy="891949"/>
          </a:xfrm>
        </p:spPr>
        <p:txBody>
          <a:bodyPr/>
          <a:lstStyle/>
          <a:p>
            <a:r>
              <a:rPr lang="ru-RU" sz="3200" dirty="0"/>
              <a:t>Задача 2.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/>
              <a:t>Ознакомиться с залами Государственного музея А. С. Пушкина</a:t>
            </a:r>
            <a:endParaRPr lang="en-CH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24DC4-BCD3-CD12-DEA0-C22BEC26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8275" y="1120180"/>
            <a:ext cx="4724451" cy="397376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Залы, входящие в путеводитель</a:t>
            </a:r>
            <a:r>
              <a:rPr lang="ru-RU" sz="1800" b="1" dirty="0"/>
              <a:t>:</a:t>
            </a:r>
          </a:p>
          <a:p>
            <a:pPr>
              <a:buFont typeface="+mj-lt"/>
              <a:buAutoNum type="arabicPeriod"/>
            </a:pPr>
            <a:r>
              <a:rPr lang="ru-RU" sz="1500" dirty="0"/>
              <a:t>   Зал «Пролог»                                                        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Зал «Эпоха Пушкина»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Залы «Детство. Москва»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Бальный зал. «Лицей. Петербург»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Угловая гостиная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 err="1"/>
              <a:t>Боскетная</a:t>
            </a:r>
            <a:r>
              <a:rPr lang="ru-RU" sz="1500" dirty="0"/>
              <a:t>. «Пиковая дама»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Зал «Медный всадник»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Зал «Путешествие по пугачевским местам»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Зал «Капитанская дочка»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Парадный кабинет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1500" dirty="0"/>
              <a:t>Аванзал</a:t>
            </a:r>
          </a:p>
          <a:p>
            <a:pPr marL="571500" indent="-457200">
              <a:buFont typeface="+mj-lt"/>
              <a:buAutoNum type="arabicPeriod"/>
            </a:pPr>
            <a:endParaRPr lang="ru-RU" sz="1600" dirty="0"/>
          </a:p>
          <a:p>
            <a:pPr marL="571500" indent="-457200">
              <a:buFont typeface="+mj-lt"/>
              <a:buAutoNum type="arabicPeriod"/>
            </a:pPr>
            <a:endParaRPr lang="ru-RU" sz="1600" dirty="0"/>
          </a:p>
          <a:p>
            <a:pPr marL="571500" indent="-457200">
              <a:buFont typeface="+mj-lt"/>
              <a:buAutoNum type="arabicPeriod"/>
            </a:pPr>
            <a:endParaRPr lang="ru-RU" sz="1800" dirty="0"/>
          </a:p>
          <a:p>
            <a:pPr marL="571500" indent="-457200">
              <a:buFont typeface="+mj-lt"/>
              <a:buAutoNum type="arabicPeriod"/>
            </a:pPr>
            <a:endParaRPr lang="ru-RU" sz="1800" dirty="0"/>
          </a:p>
          <a:p>
            <a:pPr marL="571500" indent="-457200">
              <a:buFont typeface="+mj-lt"/>
              <a:buAutoNum type="arabicPeriod"/>
            </a:pPr>
            <a:endParaRPr lang="ru-RU" sz="1800" dirty="0"/>
          </a:p>
          <a:p>
            <a:pPr marL="571500" indent="-457200">
              <a:buFont typeface="+mj-lt"/>
              <a:buAutoNum type="arabicPeriod"/>
            </a:pPr>
            <a:endParaRPr lang="ru-RU" dirty="0"/>
          </a:p>
          <a:p>
            <a:pPr marL="11430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7C31B-2FB5-5E94-7644-4DE82E547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FF9D6-AEF5-BC81-5180-4FB325832356}"/>
              </a:ext>
            </a:extLst>
          </p:cNvPr>
          <p:cNvSpPr txBox="1"/>
          <p:nvPr/>
        </p:nvSpPr>
        <p:spPr>
          <a:xfrm>
            <a:off x="107504" y="130434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Barlow" pitchFamily="2" charset="77"/>
              </a:rPr>
              <a:t>Экскурсия по музею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Barlow" pitchFamily="2" charset="77"/>
              </a:rPr>
              <a:t>Представление о залах музея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Barlow" pitchFamily="2" charset="77"/>
              </a:rPr>
              <a:t>Выбор залов, основанный на произведениях школьной программы</a:t>
            </a:r>
            <a:endParaRPr lang="en-CH" sz="1600" dirty="0">
              <a:solidFill>
                <a:schemeClr val="tx1">
                  <a:lumMod val="75000"/>
                </a:schemeClr>
              </a:solidFill>
              <a:latin typeface="Barlow" pitchFamily="2" charset="77"/>
            </a:endParaRPr>
          </a:p>
        </p:txBody>
      </p:sp>
      <p:pic>
        <p:nvPicPr>
          <p:cNvPr id="15" name="Picture 14" descr="A group of framed pictures on a wall&#10;&#10;Description automatically generated">
            <a:extLst>
              <a:ext uri="{FF2B5EF4-FFF2-40B4-BE49-F238E27FC236}">
                <a16:creationId xmlns:a16="http://schemas.microsoft.com/office/drawing/2014/main" id="{4670826A-A65E-2728-2B54-CEA59F3E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559" y="2927819"/>
            <a:ext cx="2400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7494"/>
            <a:ext cx="7488832" cy="1232073"/>
          </a:xfrm>
        </p:spPr>
        <p:txBody>
          <a:bodyPr/>
          <a:lstStyle/>
          <a:p>
            <a:r>
              <a:rPr lang="ru-RU" sz="3200" dirty="0"/>
              <a:t>Задача 2.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/>
              <a:t>Ознакомиться с залами Государственного музея А. С. Пушкина</a:t>
            </a:r>
            <a:br>
              <a:rPr lang="ru-RU" sz="3600" dirty="0"/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9834584" y="2123612"/>
            <a:ext cx="336000" cy="7272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6" name="Picture 5" descr="A statue of a person in a room with paintings on the wall&#10;&#10;Description automatically generated">
            <a:extLst>
              <a:ext uri="{FF2B5EF4-FFF2-40B4-BE49-F238E27FC236}">
                <a16:creationId xmlns:a16="http://schemas.microsoft.com/office/drawing/2014/main" id="{16D7B353-CBCC-41CD-531D-198FF3DF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2394" y="2056118"/>
            <a:ext cx="3363773" cy="2522830"/>
          </a:xfrm>
          <a:prstGeom prst="rect">
            <a:avLst/>
          </a:prstGeom>
        </p:spPr>
      </p:pic>
      <p:pic>
        <p:nvPicPr>
          <p:cNvPr id="9" name="Picture 8" descr="A room with paintings on the wall&#10;&#10;Description automatically generated">
            <a:extLst>
              <a:ext uri="{FF2B5EF4-FFF2-40B4-BE49-F238E27FC236}">
                <a16:creationId xmlns:a16="http://schemas.microsoft.com/office/drawing/2014/main" id="{0169F38D-E32F-128D-89FF-075C4C46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49" y="2092155"/>
            <a:ext cx="3363772" cy="2522829"/>
          </a:xfrm>
          <a:prstGeom prst="rect">
            <a:avLst/>
          </a:prstGeom>
        </p:spPr>
      </p:pic>
      <p:pic>
        <p:nvPicPr>
          <p:cNvPr id="12" name="Picture 11" descr="A statue in a room&#10;&#10;Description automatically generated">
            <a:extLst>
              <a:ext uri="{FF2B5EF4-FFF2-40B4-BE49-F238E27FC236}">
                <a16:creationId xmlns:a16="http://schemas.microsoft.com/office/drawing/2014/main" id="{BE7B873B-7D00-E26D-AF71-9F1B66954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36628" y="2059529"/>
            <a:ext cx="3391060" cy="25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292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876</Words>
  <Application>Microsoft Office PowerPoint</Application>
  <PresentationFormat>Экран (16:9)</PresentationFormat>
  <Paragraphs>142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Raleway Thin</vt:lpstr>
      <vt:lpstr>Courier New</vt:lpstr>
      <vt:lpstr>Wingdings</vt:lpstr>
      <vt:lpstr>Barlow Light</vt:lpstr>
      <vt:lpstr>Barlow</vt:lpstr>
      <vt:lpstr>Calibri</vt:lpstr>
      <vt:lpstr>Gaoler template</vt:lpstr>
      <vt:lpstr>Проектный подход в изучении творчества А.С. Пушкина: от идеи до реализации</vt:lpstr>
      <vt:lpstr>Интерактивный путеводитель по Государственному музею А. С. Пушкина  « К поэту через время и пространство »  </vt:lpstr>
      <vt:lpstr>Актуальность </vt:lpstr>
      <vt:lpstr>Цель проекта</vt:lpstr>
      <vt:lpstr>Задачи</vt:lpstr>
      <vt:lpstr>Задача 1. Проанализировать материал   6, 7, 8 класса по творчеству А. С. Пушкина; работа с теоретическим материалом </vt:lpstr>
      <vt:lpstr>Задача 1. Проанализировать материал 6, 7, 8 класса по творчеству А. С. Пушкина; работа с теоретическим материалом</vt:lpstr>
      <vt:lpstr>Задача 2. Ознакомиться с залами Государственного музея А. С. Пушкина</vt:lpstr>
      <vt:lpstr>Задача 2. Ознакомиться с залами Государственного музея А. С. Пушкина </vt:lpstr>
      <vt:lpstr>Задача 3. Написать информационные тексты и разработать разноуровневые задания по залам музея </vt:lpstr>
      <vt:lpstr>Задача 4. Изучить правила создания интерактивного путеводителя и оформить его</vt:lpstr>
      <vt:lpstr>Апробация продукта</vt:lpstr>
      <vt:lpstr>     Обратная связь</vt:lpstr>
      <vt:lpstr>Итоги работы</vt:lpstr>
      <vt:lpstr>Презентация PowerPoint</vt:lpstr>
      <vt:lpstr>Презентация PowerPoint</vt:lpstr>
      <vt:lpstr>Источники информации</vt:lpstr>
      <vt:lpstr>Проектный подход в изучении творчества А.С. Пушкина: от идеи до реализации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138</cp:revision>
  <dcterms:modified xsi:type="dcterms:W3CDTF">2024-11-18T11:17:36Z</dcterms:modified>
</cp:coreProperties>
</file>