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03" r:id="rId3"/>
    <p:sldId id="403" r:id="rId5"/>
    <p:sldId id="406" r:id="rId6"/>
    <p:sldId id="408" r:id="rId7"/>
    <p:sldId id="404" r:id="rId8"/>
    <p:sldId id="410" r:id="rId9"/>
    <p:sldId id="409" r:id="rId10"/>
    <p:sldId id="411" r:id="rId11"/>
    <p:sldId id="412" r:id="rId12"/>
    <p:sldId id="413" r:id="rId13"/>
    <p:sldId id="4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D25"/>
    <a:srgbClr val="D9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5" autoAdjust="0"/>
    <p:restoredTop sz="94660" autoAdjust="0"/>
  </p:normalViewPr>
  <p:slideViewPr>
    <p:cSldViewPr>
      <p:cViewPr>
        <p:scale>
          <a:sx n="78" d="100"/>
          <a:sy n="78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AFA70-C108-42F2-A169-F9EBF5F8AC9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A660-D6CD-4732-875F-414DEF9C6F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2A660-D6CD-4732-875F-414DEF9C6FA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3A0B-FF04-4E82-8D9D-CE4C8B48C23A}" type="datetime1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F800-2CEE-45C1-B58D-747B529401F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B33B-E12E-4EDF-82F9-EAB606052CF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7BB-94FE-4E89-87C5-749D5AD29A2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2C87-32FD-4FC4-B63E-78219FAEE31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B89E-5F63-48D7-B51C-12A6BB3E8996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1C4B-052E-4C49-9AE9-13EE3EB65BE1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7924-76C1-4166-B629-BDB240FE9E84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E088-5E60-42AD-B9E4-7B6CBE0E70B3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5189-E7B3-4215-828F-ADC2025EF18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CAA12-A9A2-4183-8234-EFA50AFFF9DD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163DB-0FFF-4CE2-97D4-C994C33627AD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E85ECF-CF3B-4D8A-A324-DEEE9A5BAE53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ingle-decorative-frame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6" t="4658" r="2543"/>
          <a:stretch>
            <a:fillRect/>
          </a:stretch>
        </p:blipFill>
        <p:spPr>
          <a:xfrm>
            <a:off x="-36830" y="332740"/>
            <a:ext cx="9217660" cy="68110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1580" y="582295"/>
            <a:ext cx="4437380" cy="818515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Международный съезд учителей и преподавателей русской словесности, </a:t>
            </a:r>
            <a:endParaRPr lang="ru-RU" sz="19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посвященный 225-летию со дня рождения А.С. Пушкина</a:t>
            </a:r>
            <a:endParaRPr lang="ru-RU" sz="1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55384372_60fb7c9297b1a775a39e03547943395b_8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88" y="1197285"/>
            <a:ext cx="2781439" cy="3714776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407410" y="2059305"/>
            <a:ext cx="4103370" cy="1511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>
                <a:solidFill>
                  <a:schemeClr val="accent2">
                    <a:lumMod val="50000"/>
                  </a:schemeClr>
                </a:solidFill>
              </a:rPr>
              <a:t>СЕКЦИЯ 2. «ЯЗЫК ПУШКИНА»</a:t>
            </a:r>
            <a:endParaRPr lang="ru-RU" altLang="en-US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b="1">
                <a:solidFill>
                  <a:schemeClr val="accent2">
                    <a:lumMod val="50000"/>
                  </a:schemeClr>
                </a:solidFill>
              </a:rPr>
              <a:t>Подсекция 1. «Поэтика пушкинского текста»</a:t>
            </a:r>
            <a:endParaRPr lang="ru-RU" altLang="en-US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Окказиональность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и поэтический мир 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А.С. Пушкина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b="1">
              <a:solidFill>
                <a:srgbClr val="C00000"/>
              </a:solidFill>
            </a:endParaRPr>
          </a:p>
          <a:p>
            <a:pPr algn="r"/>
            <a:r>
              <a:rPr lang="ru-RU" altLang="en-US" b="1" i="1">
                <a:solidFill>
                  <a:srgbClr val="C00000"/>
                </a:solidFill>
              </a:rPr>
              <a:t>Павленко Анжелика Владимировна,</a:t>
            </a:r>
            <a:endParaRPr lang="ru-RU" altLang="en-US" b="1" i="1">
              <a:solidFill>
                <a:srgbClr val="C00000"/>
              </a:solidFill>
            </a:endParaRPr>
          </a:p>
          <a:p>
            <a:pPr algn="r"/>
            <a:r>
              <a:rPr lang="ru-RU" altLang="en-US" b="1" i="1">
                <a:solidFill>
                  <a:srgbClr val="C00000"/>
                </a:solidFill>
              </a:rPr>
              <a:t>учитель русского языка и литературы МОАУ ООШ № 23 им. Надежды Шабатько г. Новокубанска</a:t>
            </a:r>
            <a:endParaRPr lang="ru-RU" altLang="en-US" b="1" i="1">
              <a:solidFill>
                <a:srgbClr val="C00000"/>
              </a:solidFill>
            </a:endParaRPr>
          </a:p>
          <a:p>
            <a:endParaRPr lang="ru-RU" altLang="en-US" b="1">
              <a:solidFill>
                <a:srgbClr val="C00000"/>
              </a:solidFill>
            </a:endParaRPr>
          </a:p>
          <a:p>
            <a:pPr algn="r"/>
            <a:endParaRPr lang="ru-RU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74015" y="588645"/>
            <a:ext cx="8769350" cy="4412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Наиболее активно Александр Сергеевич Пушкин использовал морфологический способ словообразования в процессе создания окказионализмов, но излюбленного приёма у пота не было, так как в его творчестве представлена вся палитра авторских неологизмов.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284855"/>
            <a:ext cx="3319145" cy="33191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74015" y="635"/>
            <a:ext cx="8769350" cy="5000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</a:rPr>
              <a:t>Список литературы:</a:t>
            </a:r>
            <a:endParaRPr lang="ru-RU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1.Словарь языка Пушкина: в 4 т. / отв. ред. В.В. Виноградов. 2-е изд., доп. М.: Азбуковник, 2000.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2.Толковый словарь живого великорусского языка: в 4 т. / В. Даль. Репр. воспроизв. изд. 1912–1914. М.: Цитадель, 1998.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3.Бабенко Н.Г. Окказиональное в художественном тексте. Структурно-семантический анализ. Калининград: Калинингр. ун-т, 1997.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4.Бакина М.А. Словотворчество // Языковые процессы современной русской художественной литературы: Поэзия. М., 1977.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5.Васильев Н.Л. К диалектике окказионального и узуального // Современное русское языкознание и лингводидактика: сб. науч. тр., посвященный 95-летию со дня рождения академика РАО Н.М. Шанского. М.: Изд-во МФЮА, 2018.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6.Вендина Т.И. В.И. Даль: Взгляд из настоящего // Вопросы языкознания. 2001. № 3.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7.Виноградов В.В. О языке художественной прозы. М.: Наука, 1980.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8.Винокур Г.О. О художественной литературе. М.: Международные отношения, 1980.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9.Земская Е.А. Активные процессы современного словопроизводства. М.: Академия, 2000.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10.Земская Е.А. Окказиональные и потенциальные слова в русском словообразовании // Актуальные проблемы русского словообразования. - Самарканд, 1972.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11.Максименко М.С. Фамилии-окказионализмы в эпиграммах Пушкина // Поэтика русской литературы (Пушкинская эпоха. Серебряный век): сб. науч. ст. Краснодар: Изд-во КГУ, 1999.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1600" b="1">
                <a:solidFill>
                  <a:schemeClr val="accent2">
                    <a:lumMod val="50000"/>
                  </a:schemeClr>
                </a:solidFill>
              </a:rPr>
              <a:t>12.Ревзина О.Г. Поэтика окказионального слова // Язык как творчество. Сборник статей к 70-летию В.П. Григорьева. М., 1996. </a:t>
            </a:r>
            <a:endParaRPr lang="ru-RU" altLang="en-US" sz="16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5778e9fc39e95cb177b9d09e064ce4c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25915" cy="688530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47955" y="4467225"/>
            <a:ext cx="3629025" cy="1299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мнению О. Г. Ревзиной, окказионализмы выполняют особую функцию, не раскрытую лингвистикой.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/>
          </a:p>
        </p:txBody>
      </p:sp>
      <p:pic>
        <p:nvPicPr>
          <p:cNvPr id="7" name="Изображение 6"/>
          <p:cNvPicPr/>
          <p:nvPr/>
        </p:nvPicPr>
        <p:blipFill>
          <a:blip/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70" y="404495"/>
            <a:ext cx="1329055" cy="192087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386080" y="545465"/>
            <a:ext cx="6523990" cy="1155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Термин «окказионализм» впервые был предложен Г.О. Винокуром и означал языковые единицы, созданные на основе словообразовательных моделей. 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115" y="2132965"/>
            <a:ext cx="1414780" cy="197548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2489200" y="2107565"/>
            <a:ext cx="4416425" cy="2359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Е.А. Земская продолжила изучение окказиональной лексики, определяя их как слова, сохраняющие свою новизну и свежесть независимо от времени их создания. 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055" y="4407535"/>
            <a:ext cx="1458595" cy="1945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90195" y="98425"/>
            <a:ext cx="8114030" cy="7456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  <a:sym typeface="+mn-ea"/>
              </a:rPr>
              <a:t>Некоторые аспекты исследования </a:t>
            </a:r>
            <a:r>
              <a:rPr lang="ru-RU" altLang="en-US" sz="2600" b="1">
                <a:solidFill>
                  <a:schemeClr val="accent2">
                    <a:lumMod val="50000"/>
                  </a:schemeClr>
                </a:solidFill>
              </a:rPr>
              <a:t>окказионализмов:</a:t>
            </a:r>
            <a:endParaRPr lang="ru-RU" altLang="en-US" sz="26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1) языковой статус индивидуальных новообразований;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2) способы словотворчества;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3) продуктивность и функции авторских новообразований в художественных текстах разных родов и жанров литературы;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4) место словотворческих фактов среди других                типов слов общего языка;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5) возможности пополнения                      новообразованными словами лексической                   системы языка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57860" y="779145"/>
            <a:ext cx="7041515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Основные причины появления окказионализмов в художественной литературе: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отсутствие  в существующем языке </a:t>
            </a: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sym typeface="+mn-ea"/>
              </a:rPr>
              <a:t>слов, </a:t>
            </a: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необходимых для точного и яркого описания окружающего мира, воспринимаемого творческой личностью;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 перемены в общественной жизни страны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43560" y="647065"/>
            <a:ext cx="73761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Методы исследования окказионализмов в поэзии А.С. Пушкина: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799465" y="1995805"/>
            <a:ext cx="49244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описательный,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аналитический, 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сравнительно- сопоставительный, - типологический,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en-US" sz="2400">
                <a:solidFill>
                  <a:schemeClr val="accent2">
                    <a:lumMod val="50000"/>
                  </a:schemeClr>
                </a:solidFill>
              </a:rPr>
              <a:t>- метод сплошной выборки</a:t>
            </a:r>
            <a:endParaRPr lang="ru-RU" altLang="en-US" sz="24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-27305"/>
            <a:ext cx="5607050" cy="691261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791200" y="255270"/>
            <a:ext cx="3406775" cy="417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</a:rPr>
              <a:t>Явился Пушкин, и русский язык обрел новую силу, прелесть,</a:t>
            </a:r>
            <a:endParaRPr lang="ru-RU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</a:rPr>
              <a:t>гибкость, богатство, и главное – стал развязен, естествен, стал вполне русским языком.</a:t>
            </a:r>
            <a:endParaRPr lang="ru-RU" altLang="en-US" sz="24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400" b="1">
                <a:solidFill>
                  <a:schemeClr val="accent2">
                    <a:lumMod val="50000"/>
                  </a:schemeClr>
                </a:solidFill>
              </a:rPr>
              <a:t>             В. Г. Белинский</a:t>
            </a:r>
            <a:endParaRPr lang="ru-RU" altLang="en-US" sz="24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686435" y="816610"/>
            <a:ext cx="7791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Способы образования окказионализмов в поэтических произведениях А.С. Пушкина: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844675"/>
            <a:ext cx="7964170" cy="1860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74015" y="588645"/>
            <a:ext cx="8769350" cy="4412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Морфологический способ образования: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суффиксальные окказионализмы (26,6%), 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префиксальные окказионализмы (3,3%), 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префиксально-суффиксальные окказионализмы (5,6%), 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окказионализмы, образованные сложносуффиксальным сложением (5,6%),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сложение формантов и слов (14,4%),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800">
                <a:solidFill>
                  <a:schemeClr val="accent2">
                    <a:lumMod val="50000"/>
                  </a:schemeClr>
                </a:solidFill>
              </a:rPr>
              <a:t>- сложение основ (26,7%)</a:t>
            </a:r>
            <a:endParaRPr lang="ru-RU" altLang="en-US" sz="28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-27305"/>
            <a:ext cx="9234170" cy="68935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374015" y="588645"/>
            <a:ext cx="8769350" cy="4412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Неморфологический способ образования (сращение) - 14,4%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Лексико-семантический способ - 1,1%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accent2">
                    <a:lumMod val="50000"/>
                  </a:schemeClr>
                </a:solidFill>
              </a:rPr>
              <a:t>Использование заимствований - 2,2%</a:t>
            </a:r>
            <a:endParaRPr lang="ru-RU" alt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3937</Words>
  <Application>WPS Presentation</Application>
  <PresentationFormat>Экран (4:3)</PresentationFormat>
  <Paragraphs>90</Paragraphs>
  <Slides>11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>Arial Unicode MS</vt:lpstr>
      <vt:lpstr>Lucida Sans</vt:lpstr>
      <vt:lpstr>Book Antiqua</vt:lpstr>
      <vt:lpstr>Calibri</vt:lpstr>
      <vt:lpstr>YS Text</vt:lpstr>
      <vt:lpstr>Segoe Print</vt:lpstr>
      <vt:lpstr>Times New Roman</vt:lpstr>
      <vt:lpstr>Апекс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Неизгладимая поэзия таится в старых, «петербургских» уголках города… Где-то в глубине сада, за поворотом улицы они возникают, неожиданные и трогательные встречи… Словно листаешь отлитые из бронзы и чугуна, высеченные на мраморе страницы истории России, её великой культуры. С первозданной свежесть</dc:title>
  <dc:creator>Учитель</dc:creator>
  <cp:lastModifiedBy>79184</cp:lastModifiedBy>
  <cp:revision>151</cp:revision>
  <dcterms:created xsi:type="dcterms:W3CDTF">2012-03-02T05:51:00Z</dcterms:created>
  <dcterms:modified xsi:type="dcterms:W3CDTF">2024-11-03T15:54:17Z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D7631FA84AF9452F9BC74DC7D0C05882_13</vt:lpwstr>
  </property>
  <property fmtid="{D5CDD505-2E9C-101B-9397-08002B2CF9AE}" pid="3" name="KSOProductBuildVer">
    <vt:lpwstr>1049-12.2.0.18607</vt:lpwstr>
  </property>
</Properties>
</file>