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0" r:id="rId4"/>
    <p:sldId id="261" r:id="rId5"/>
    <p:sldId id="262" r:id="rId6"/>
    <p:sldId id="264" r:id="rId7"/>
    <p:sldId id="265" r:id="rId8"/>
    <p:sldId id="267" r:id="rId9"/>
    <p:sldId id="268" r:id="rId10"/>
    <p:sldId id="269"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p:cViewPr varScale="1">
        <p:scale>
          <a:sx n="69" d="100"/>
          <a:sy n="69" d="100"/>
        </p:scale>
        <p:origin x="-144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08.11.2024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08.11.2024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08.11.2024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08.11.2024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08.11.2024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08.11.2024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08.11.2024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08.11.2024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08.11.2024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08.11.2024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08.11.2024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08.11.2024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8032" y="1772816"/>
            <a:ext cx="7772400" cy="1152128"/>
          </a:xfrm>
        </p:spPr>
        <p:txBody>
          <a:bodyPr>
            <a:noAutofit/>
          </a:bodyPr>
          <a:lstStyle/>
          <a:p>
            <a:r>
              <a:rPr lang="ru-RU" sz="2400" dirty="0" smtClean="0"/>
              <a:t>Международный съезд учителей </a:t>
            </a:r>
            <a:r>
              <a:rPr lang="ru-RU" sz="2400" dirty="0"/>
              <a:t>и преподавателей русской словесности, </a:t>
            </a:r>
            <a:r>
              <a:rPr lang="ru-RU" sz="2400" dirty="0" smtClean="0"/>
              <a:t>посвященный 225-летию </a:t>
            </a:r>
            <a:r>
              <a:rPr lang="ru-RU" sz="2400" dirty="0"/>
              <a:t>со дня рождения А.С</a:t>
            </a:r>
            <a:r>
              <a:rPr lang="ru-RU" sz="2400" dirty="0" smtClean="0"/>
              <a:t>. Пушкина,</a:t>
            </a:r>
            <a:br>
              <a:rPr lang="ru-RU" sz="2400" dirty="0" smtClean="0"/>
            </a:br>
            <a:r>
              <a:rPr lang="ru-RU" sz="2400" dirty="0" smtClean="0"/>
              <a:t>7-9 ноября 2024 года</a:t>
            </a:r>
            <a:endParaRPr lang="ru-RU" sz="2400" dirty="0"/>
          </a:p>
        </p:txBody>
      </p:sp>
      <p:sp>
        <p:nvSpPr>
          <p:cNvPr id="3" name="Подзаголовок 2"/>
          <p:cNvSpPr>
            <a:spLocks noGrp="1"/>
          </p:cNvSpPr>
          <p:nvPr>
            <p:ph type="subTitle" idx="1"/>
          </p:nvPr>
        </p:nvSpPr>
        <p:spPr>
          <a:xfrm>
            <a:off x="612775" y="3284984"/>
            <a:ext cx="7847657" cy="3384376"/>
          </a:xfrm>
        </p:spPr>
        <p:txBody>
          <a:bodyPr>
            <a:normAutofit lnSpcReduction="10000"/>
          </a:bodyPr>
          <a:lstStyle/>
          <a:p>
            <a:r>
              <a:rPr lang="ru-RU" sz="4000" b="1" dirty="0" smtClean="0">
                <a:solidFill>
                  <a:schemeClr val="tx2"/>
                </a:solidFill>
              </a:rPr>
              <a:t>«</a:t>
            </a:r>
            <a:r>
              <a:rPr lang="ru-RU" sz="4000" b="1" dirty="0">
                <a:solidFill>
                  <a:schemeClr val="tx2"/>
                </a:solidFill>
              </a:rPr>
              <a:t>Об изучении творчества </a:t>
            </a:r>
            <a:br>
              <a:rPr lang="ru-RU" sz="4000" b="1" dirty="0">
                <a:solidFill>
                  <a:schemeClr val="tx2"/>
                </a:solidFill>
              </a:rPr>
            </a:br>
            <a:r>
              <a:rPr lang="ru-RU" sz="4000" b="1" dirty="0">
                <a:solidFill>
                  <a:schemeClr val="tx2"/>
                </a:solidFill>
              </a:rPr>
              <a:t>А.С. Пушкина в школе»</a:t>
            </a:r>
          </a:p>
          <a:p>
            <a:endParaRPr lang="ru-RU" sz="2400" dirty="0" smtClean="0">
              <a:solidFill>
                <a:schemeClr val="tx1"/>
              </a:solidFill>
            </a:endParaRPr>
          </a:p>
          <a:p>
            <a:pPr algn="r"/>
            <a:r>
              <a:rPr lang="ru-RU" sz="2400" dirty="0" err="1" smtClean="0">
                <a:solidFill>
                  <a:schemeClr val="tx1"/>
                </a:solidFill>
              </a:rPr>
              <a:t>Ходкова</a:t>
            </a:r>
            <a:r>
              <a:rPr lang="ru-RU" sz="2400" dirty="0" smtClean="0">
                <a:solidFill>
                  <a:schemeClr val="tx1"/>
                </a:solidFill>
              </a:rPr>
              <a:t> Татьяна Александровна, </a:t>
            </a:r>
          </a:p>
          <a:p>
            <a:pPr algn="r"/>
            <a:r>
              <a:rPr lang="ru-RU" sz="2400" dirty="0" smtClean="0">
                <a:solidFill>
                  <a:schemeClr val="tx1"/>
                </a:solidFill>
              </a:rPr>
              <a:t>учитель русского языка и литературы </a:t>
            </a:r>
          </a:p>
          <a:p>
            <a:pPr algn="r"/>
            <a:r>
              <a:rPr lang="ru-RU" sz="2400" dirty="0" smtClean="0">
                <a:solidFill>
                  <a:schemeClr val="tx1"/>
                </a:solidFill>
              </a:rPr>
              <a:t>МБОУ «СОШ № 4» </a:t>
            </a:r>
            <a:r>
              <a:rPr lang="ru-RU" sz="2400" dirty="0" err="1" smtClean="0">
                <a:solidFill>
                  <a:schemeClr val="tx1"/>
                </a:solidFill>
              </a:rPr>
              <a:t>г.Меленки</a:t>
            </a:r>
            <a:r>
              <a:rPr lang="ru-RU" sz="2400" dirty="0">
                <a:solidFill>
                  <a:schemeClr val="tx1"/>
                </a:solidFill>
              </a:rPr>
              <a:t> </a:t>
            </a:r>
            <a:endParaRPr lang="ru-RU" sz="2400" dirty="0" smtClean="0">
              <a:solidFill>
                <a:schemeClr val="tx1"/>
              </a:solidFill>
            </a:endParaRPr>
          </a:p>
          <a:p>
            <a:pPr algn="r"/>
            <a:r>
              <a:rPr lang="ru-RU" sz="2400" dirty="0" smtClean="0">
                <a:solidFill>
                  <a:schemeClr val="tx1"/>
                </a:solidFill>
              </a:rPr>
              <a:t>Владимирской области</a:t>
            </a:r>
            <a:endParaRPr lang="ru-RU" sz="2400" dirty="0">
              <a:solidFill>
                <a:schemeClr val="tx1"/>
              </a:solidFill>
            </a:endParaRPr>
          </a:p>
        </p:txBody>
      </p:sp>
      <p:sp>
        <p:nvSpPr>
          <p:cNvPr id="4" name="AutoShape 5" descr="https://upload.wikimedia.org/wikipedia/commons/6/67/Rossotrudnichestvo.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7" descr="https://upload.wikimedia.org/wikipedia/commons/6/67/Rossotrudnichestvo.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108" y="4451040"/>
            <a:ext cx="2232247" cy="210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148692"/>
            <a:ext cx="1481796" cy="1481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2485" y="160338"/>
            <a:ext cx="2347086" cy="1330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4788" y="-31751"/>
            <a:ext cx="2695575" cy="169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09353" y="148692"/>
            <a:ext cx="1336116" cy="1306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1540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7975" y="5603719"/>
            <a:ext cx="8584506" cy="1143000"/>
          </a:xfrm>
        </p:spPr>
        <p:txBody>
          <a:bodyPr/>
          <a:lstStyle/>
          <a:p>
            <a:r>
              <a:rPr lang="ru-RU" dirty="0" smtClean="0"/>
              <a:t>Спасибо за внимание!</a:t>
            </a:r>
            <a:endParaRPr lang="ru-RU" dirty="0"/>
          </a:p>
        </p:txBody>
      </p:sp>
      <p:sp>
        <p:nvSpPr>
          <p:cNvPr id="3" name="AutoShape 2" descr="Вектор рисунок человека с микрофоном в руке"/>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4" descr="Вектор рисунок человека с микрофоном в руке"/>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81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3268" y="174122"/>
            <a:ext cx="5429597" cy="5429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3457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76056" y="188640"/>
            <a:ext cx="3610744" cy="1143000"/>
          </a:xfrm>
        </p:spPr>
        <p:txBody>
          <a:bodyPr>
            <a:normAutofit fontScale="90000"/>
          </a:bodyPr>
          <a:lstStyle/>
          <a:p>
            <a:pPr algn="r"/>
            <a:r>
              <a:rPr lang="ru-RU" sz="2000" dirty="0" smtClean="0"/>
              <a:t/>
            </a:r>
            <a:br>
              <a:rPr lang="ru-RU" sz="2000" dirty="0" smtClean="0"/>
            </a:br>
            <a:r>
              <a:rPr lang="ru-RU" sz="2000" dirty="0" smtClean="0"/>
              <a:t/>
            </a:r>
            <a:br>
              <a:rPr lang="ru-RU" sz="2000" dirty="0" smtClean="0"/>
            </a:br>
            <a:r>
              <a:rPr lang="ru-RU" sz="2000" dirty="0" smtClean="0"/>
              <a:t>Как </a:t>
            </a:r>
            <a:r>
              <a:rPr lang="ru-RU" sz="2000" dirty="0"/>
              <a:t>хорошо, что каждый из нас может сказать: «Мой Пушкин». Не общий, один на всех, а мой, лично мой. И у каждого он – свой, и в этом наше счастье</a:t>
            </a:r>
            <a:r>
              <a:rPr lang="ru-RU" sz="1600" dirty="0"/>
              <a:t>. </a:t>
            </a:r>
          </a:p>
        </p:txBody>
      </p:sp>
      <p:pic>
        <p:nvPicPr>
          <p:cNvPr id="5" name="Объект 4" descr="071013144031.jpg"/>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148064" y="2060848"/>
            <a:ext cx="3765601" cy="4525963"/>
          </a:xfrm>
          <a:prstGeom prst="rect">
            <a:avLst/>
          </a:prstGeom>
          <a:noFill/>
          <a:ln>
            <a:noFill/>
          </a:ln>
          <a:extLst/>
        </p:spPr>
      </p:pic>
      <p:sp>
        <p:nvSpPr>
          <p:cNvPr id="6" name="Объект 5"/>
          <p:cNvSpPr>
            <a:spLocks noGrp="1"/>
          </p:cNvSpPr>
          <p:nvPr>
            <p:ph sz="half" idx="1"/>
          </p:nvPr>
        </p:nvSpPr>
        <p:spPr>
          <a:xfrm>
            <a:off x="467544" y="306081"/>
            <a:ext cx="4474840" cy="6518708"/>
          </a:xfrm>
          <a:prstGeom prst="rect">
            <a:avLst/>
          </a:prstGeom>
        </p:spPr>
        <p:txBody>
          <a:bodyPr wrap="square">
            <a:spAutoFit/>
          </a:bodyPr>
          <a:lstStyle/>
          <a:p>
            <a:pPr marL="0" indent="0" algn="just">
              <a:buNone/>
            </a:pPr>
            <a:r>
              <a:rPr lang="ru-RU" sz="1800" dirty="0" smtClean="0"/>
              <a:t>	В </a:t>
            </a:r>
            <a:r>
              <a:rPr lang="ru-RU" sz="1800" dirty="0"/>
              <a:t>настоящее время преподавание  литературы в школе  особенно нуждается в </a:t>
            </a:r>
            <a:r>
              <a:rPr lang="ru-RU" sz="1800" dirty="0" smtClean="0"/>
              <a:t>изучении </a:t>
            </a:r>
            <a:r>
              <a:rPr lang="ru-RU" sz="1800" dirty="0"/>
              <a:t>жизни и творчества писателей с точки зрения выражения русской ментальности, напрямую связанной с православием</a:t>
            </a:r>
            <a:r>
              <a:rPr lang="ru-RU" sz="1800" dirty="0" smtClean="0"/>
              <a:t>.</a:t>
            </a:r>
            <a:r>
              <a:rPr lang="ru-RU" sz="1800" dirty="0"/>
              <a:t> Изучая биографию поэта в 9-ом классе и старшем звене, можно привести рассуждения религиозных философов о нём.</a:t>
            </a:r>
          </a:p>
          <a:p>
            <a:pPr marL="0" indent="0" algn="just">
              <a:buNone/>
            </a:pPr>
            <a:r>
              <a:rPr lang="ru-RU" sz="1800" dirty="0" smtClean="0"/>
              <a:t>	Так</a:t>
            </a:r>
            <a:r>
              <a:rPr lang="ru-RU" sz="1800" dirty="0"/>
              <a:t>, например, Борис Петрович </a:t>
            </a:r>
            <a:r>
              <a:rPr lang="ru-RU" sz="1800" dirty="0" err="1"/>
              <a:t>Вышеславцев</a:t>
            </a:r>
            <a:r>
              <a:rPr lang="ru-RU" sz="1800" dirty="0"/>
              <a:t> в своём эссе «Вольность Пушкина. Индивидуальная свобода» (1955 г.), размышляя о мировоззрении Пушкина, выделяет проблему свободы. Свобода в понимании философа не есть свобода произвола, а есть свобода самообладания. В чём же она выражается?</a:t>
            </a:r>
            <a:br>
              <a:rPr lang="ru-RU" sz="1800" dirty="0"/>
            </a:br>
            <a:r>
              <a:rPr lang="ru-RU" sz="1800" dirty="0"/>
              <a:t>	</a:t>
            </a:r>
            <a:r>
              <a:rPr lang="ru-RU" sz="1800" dirty="0" smtClean="0"/>
              <a:t>Доминантой </a:t>
            </a:r>
            <a:r>
              <a:rPr lang="ru-RU" sz="1800" dirty="0"/>
              <a:t>натуры Пушкина является, по мнению критика, «безумная стихийность его души». Говорить о «трезвенности и гармоничности» Пушкина не приходится – это противоречит его юности, его женитьбе, его гибели. </a:t>
            </a:r>
          </a:p>
        </p:txBody>
      </p:sp>
    </p:spTree>
    <p:extLst>
      <p:ext uri="{BB962C8B-B14F-4D97-AF65-F5344CB8AC3E}">
        <p14:creationId xmlns:p14="http://schemas.microsoft.com/office/powerpoint/2010/main" val="748051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199" y="3683097"/>
            <a:ext cx="2659215" cy="298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303761" y="194223"/>
            <a:ext cx="5780407" cy="6463308"/>
          </a:xfrm>
          <a:prstGeom prst="rect">
            <a:avLst/>
          </a:prstGeom>
        </p:spPr>
        <p:txBody>
          <a:bodyPr wrap="square">
            <a:spAutoFit/>
          </a:bodyPr>
          <a:lstStyle/>
          <a:p>
            <a:pPr algn="just"/>
            <a:r>
              <a:rPr lang="ru-RU" dirty="0" smtClean="0"/>
              <a:t>	 «</a:t>
            </a:r>
            <a:r>
              <a:rPr lang="ru-RU" dirty="0"/>
              <a:t>Безумная стихийность души» поэта не может не отразиться  в его творчестве. То, что воспевается в трагедии «Пир во время чумы», как считает критик, есть отрицание всякой трезвенности, спокойной гармоничности</a:t>
            </a:r>
            <a:r>
              <a:rPr lang="ru-RU" dirty="0" smtClean="0"/>
              <a:t>.</a:t>
            </a:r>
            <a:r>
              <a:rPr lang="ru-RU" dirty="0"/>
              <a:t> </a:t>
            </a:r>
            <a:endParaRPr lang="ru-RU" dirty="0" smtClean="0"/>
          </a:p>
          <a:p>
            <a:pPr algn="just"/>
            <a:r>
              <a:rPr lang="ru-RU" dirty="0"/>
              <a:t>	</a:t>
            </a:r>
            <a:r>
              <a:rPr lang="ru-RU" dirty="0" err="1" smtClean="0"/>
              <a:t>Вышеславцев</a:t>
            </a:r>
            <a:r>
              <a:rPr lang="ru-RU" dirty="0" smtClean="0"/>
              <a:t> </a:t>
            </a:r>
            <a:r>
              <a:rPr lang="ru-RU" dirty="0"/>
              <a:t>не был одинок в своём мнении. Ещё ранее, в 1937 году, в статье «Жребий Пушкина», </a:t>
            </a:r>
            <a:r>
              <a:rPr lang="ru-RU" dirty="0" smtClean="0"/>
              <a:t>Сергей Николаевич Булгаков </a:t>
            </a:r>
            <a:r>
              <a:rPr lang="ru-RU" dirty="0"/>
              <a:t>высказал схожее суждение: «Пушкин был стихийный человек, в котором сила жизни была неразрывно связана  с буйством страстей, причём природные свойства не умирялись в нём ни рефлексией, ни аскетической самодисциплиной: он мог быть – и бывал – велик и высок в этой стихийности, но и способен был к глубокому падению</a:t>
            </a:r>
            <a:r>
              <a:rPr lang="ru-RU" dirty="0" smtClean="0"/>
              <a:t>». </a:t>
            </a:r>
            <a:r>
              <a:rPr lang="ru-RU" dirty="0"/>
              <a:t>Стихийность природных сил и страстей, по мнению </a:t>
            </a:r>
            <a:r>
              <a:rPr lang="ru-RU" dirty="0" err="1"/>
              <a:t>Вышеславцева</a:t>
            </a:r>
            <a:r>
              <a:rPr lang="ru-RU" dirty="0"/>
              <a:t>, не есть само по себе зло, но является лишь необходимым условием для творчества, «ведь гармония твориться из хаоса». Самая низшая ступень свободы – ступень стихийного произвола -  была дана поэту Богом изначально. Но свобода уходит не только в глубину, но и в высоту.  Высшая ступень свободы, которую Пушкин постиг в творчестве, это свобода самообладания.</a:t>
            </a:r>
            <a:br>
              <a:rPr lang="ru-RU" dirty="0"/>
            </a:br>
            <a:endParaRPr lang="ru-RU"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3792" y="194224"/>
            <a:ext cx="2629379" cy="3162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1037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88640"/>
            <a:ext cx="8496944" cy="6740307"/>
          </a:xfrm>
          <a:prstGeom prst="rect">
            <a:avLst/>
          </a:prstGeom>
        </p:spPr>
        <p:txBody>
          <a:bodyPr wrap="square">
            <a:spAutoFit/>
          </a:bodyPr>
          <a:lstStyle/>
          <a:p>
            <a:pPr algn="just"/>
            <a:r>
              <a:rPr lang="ru-RU" dirty="0" smtClean="0"/>
              <a:t>	Приведу слова </a:t>
            </a:r>
            <a:r>
              <a:rPr lang="ru-RU" dirty="0"/>
              <a:t>С.Н. Булгакова: «Поэзия есть созерцание славы Божества в творении. Поэтическое служение есть священное и страшное служение: поэт в своей художественной правде есть свидетель горнего мира, и в этом призвании он </a:t>
            </a:r>
            <a:r>
              <a:rPr lang="ru-RU" dirty="0" smtClean="0"/>
              <a:t>есть </a:t>
            </a:r>
            <a:r>
              <a:rPr lang="ru-RU" dirty="0"/>
              <a:t>«сам свой высший суд». Поэты «рождены для вдохновенья, для звуков сладких и молитв, и это вдохновение есть «признак Бога</a:t>
            </a:r>
            <a:r>
              <a:rPr lang="ru-RU" dirty="0" smtClean="0"/>
              <a:t>».</a:t>
            </a:r>
            <a:endParaRPr lang="ru-RU" dirty="0"/>
          </a:p>
          <a:p>
            <a:pPr algn="just"/>
            <a:r>
              <a:rPr lang="ru-RU" dirty="0"/>
              <a:t>	</a:t>
            </a:r>
            <a:r>
              <a:rPr lang="ru-RU" dirty="0" smtClean="0"/>
              <a:t>Высказываясь </a:t>
            </a:r>
            <a:r>
              <a:rPr lang="ru-RU" dirty="0"/>
              <a:t>о свободе творчества, и Б.П. </a:t>
            </a:r>
            <a:r>
              <a:rPr lang="ru-RU" dirty="0" err="1"/>
              <a:t>Вышеславцев</a:t>
            </a:r>
            <a:r>
              <a:rPr lang="ru-RU" dirty="0"/>
              <a:t>, и С.Н. Булгаков говорили, прежде всего, о творческой свободе поэта «от»: от личной выгоды, от социальной обыденности, от утилитарных заказов и т.д. В чём же состояла свобода «для»? Для чего Пушкин служил поэзии</a:t>
            </a:r>
            <a:r>
              <a:rPr lang="ru-RU" dirty="0" smtClean="0"/>
              <a:t>?</a:t>
            </a:r>
            <a:r>
              <a:rPr lang="ru-RU" dirty="0"/>
              <a:t> </a:t>
            </a:r>
            <a:endParaRPr lang="ru-RU" dirty="0" smtClean="0"/>
          </a:p>
          <a:p>
            <a:pPr algn="just"/>
            <a:r>
              <a:rPr lang="ru-RU" dirty="0"/>
              <a:t>	</a:t>
            </a:r>
            <a:r>
              <a:rPr lang="ru-RU" dirty="0" smtClean="0"/>
              <a:t>В </a:t>
            </a:r>
            <a:r>
              <a:rPr lang="ru-RU" dirty="0"/>
              <a:t>работе С.Н. Булгакова «Жребий Пушкина», где критик прослеживает творческую жизнь поэта, высказывается парадоксальная мысль: «В трагедии Пушкина обнаружилась вся недостаточность для ЖИЗНИ (курсив Булгакова) только одной поэзии». Ключом к пониманию всей жизни Пушкина является смерть поэта, которая сама по себе не есть случайность, но предопределена всей его внутренней, духовной жизнью. </a:t>
            </a:r>
          </a:p>
          <a:p>
            <a:pPr algn="just"/>
            <a:r>
              <a:rPr lang="ru-RU" dirty="0" smtClean="0"/>
              <a:t>	Философ </a:t>
            </a:r>
            <a:r>
              <a:rPr lang="ru-RU" dirty="0"/>
              <a:t>подчёркнуто не считает основным в трагедии художника стечение внешних обстоятельств, особенно тяжело довлевших над поэтом в последние годы жизни. Больший акцент Булгаков делает на его духовной судьбе, на том, что именно происходило в душе самого Пушкина: «В конце своего жизненного пути Пушкин задыхался и искал смерти, и это толкало его к гибели на дуэли</a:t>
            </a:r>
            <a:r>
              <a:rPr lang="ru-RU" dirty="0" smtClean="0"/>
              <a:t>».</a:t>
            </a:r>
            <a:r>
              <a:rPr lang="ru-RU" dirty="0"/>
              <a:t> </a:t>
            </a:r>
            <a:r>
              <a:rPr lang="ru-RU" dirty="0" smtClean="0"/>
              <a:t>	Духовный </a:t>
            </a:r>
            <a:r>
              <a:rPr lang="ru-RU" dirty="0"/>
              <a:t>облик поэта был очень сложен. На поверхности бушевали волны страстей, а в глубинах совершалась сокровенная работа мысли, проникающей к величайшим тайнам бытия и смерти.</a:t>
            </a:r>
          </a:p>
          <a:p>
            <a:pPr algn="just"/>
            <a:endParaRPr lang="ru-RU" dirty="0"/>
          </a:p>
        </p:txBody>
      </p:sp>
    </p:spTree>
    <p:extLst>
      <p:ext uri="{BB962C8B-B14F-4D97-AF65-F5344CB8AC3E}">
        <p14:creationId xmlns:p14="http://schemas.microsoft.com/office/powerpoint/2010/main" val="4112442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32844" y="2604549"/>
            <a:ext cx="8352928" cy="4524315"/>
          </a:xfrm>
          <a:prstGeom prst="rect">
            <a:avLst/>
          </a:prstGeom>
        </p:spPr>
        <p:txBody>
          <a:bodyPr wrap="square">
            <a:spAutoFit/>
          </a:bodyPr>
          <a:lstStyle/>
          <a:p>
            <a:pPr algn="just"/>
            <a:r>
              <a:rPr lang="ru-RU" dirty="0" smtClean="0"/>
              <a:t>	Изучая </a:t>
            </a:r>
            <a:r>
              <a:rPr lang="ru-RU" dirty="0"/>
              <a:t>трагедию Пушкина «Моцарт и Сальери», нужно подчеркнуть её религиозный характер.</a:t>
            </a:r>
          </a:p>
          <a:p>
            <a:pPr algn="just"/>
            <a:r>
              <a:rPr lang="ru-RU" dirty="0" smtClean="0"/>
              <a:t>	Трагедия </a:t>
            </a:r>
            <a:r>
              <a:rPr lang="ru-RU" dirty="0"/>
              <a:t>«Моцарт и Сальери» написана о встрече двух музыкантов, двух мастеров искусства. Один из них – Моцарт – сын гармонии, прозревающий божественную ткань жизни. Другой – Сальери, который принадлежит к особенной группе эстетически способных людей. Сальери в музыке – слушатель и мыслитель, но не композитор, не творец. Он сетует на то, что ради музыки он много и тяжко трудился, что отверг ради неё «праздные забавы», столь свойственные молодости. Но взамен не приобрёл ни таланта, ни гения. Гениальность «досталась» Моцарту – «гуляке праздному». Где же справедливость? И если Бог не прав, то почему бы Сальери не исправить Его ошибку</a:t>
            </a:r>
            <a:r>
              <a:rPr lang="ru-RU" dirty="0" smtClean="0"/>
              <a:t>? </a:t>
            </a:r>
            <a:r>
              <a:rPr lang="ru-RU" dirty="0"/>
              <a:t>Моцарт – носитель «священного дара», «бессмертного гения», когда человек созерцает Бога сердцем, но свою гениальность он несёт просто и непритязательно. В своём простодушии Моцарт принимает и Сальери за «сына гармонии», за своего собрата. Но разница между ними есть, и разница огромная. В чём она заключена?</a:t>
            </a:r>
            <a:br>
              <a:rPr lang="ru-RU" dirty="0"/>
            </a:br>
            <a:r>
              <a:rPr lang="ru-RU" dirty="0"/>
              <a:t>         </a:t>
            </a:r>
          </a:p>
        </p:txBody>
      </p:sp>
      <p:sp>
        <p:nvSpPr>
          <p:cNvPr id="3" name="AutoShape 2" descr="https://upload.wikimedia.org/wikipedia/commons/thumb/1/11/%D0%9C%D0%BE%D1%86%D0%B0%D1%80%D1%82_%D0%B8_%D0%A1%D0%B0%D0%BB%D1%8C%D0%B5%D1%80%D0%B8_1884.jpg/340px-%D0%9C%D0%BE%D1%86%D0%B0%D1%80%D1%82_%D0%B8_%D0%A1%D0%B0%D0%BB%D1%8C%D0%B5%D1%80%D0%B8_188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4" descr="https://upload.wikimedia.org/wikipedia/commons/thumb/1/11/%D0%9C%D0%BE%D1%86%D0%B0%D1%80%D1%82_%D0%B8_%D0%A1%D0%B0%D0%BB%D1%8C%D0%B5%D1%80%D0%B8_1884.jpg/340px-%D0%9C%D0%BE%D1%86%D0%B0%D1%80%D1%82_%D0%B8_%D0%A1%D0%B0%D0%BB%D1%8C%D0%B5%D1%80%D0%B8_1884.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05675"/>
            <a:ext cx="3787195" cy="250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230" y="140268"/>
            <a:ext cx="4093438" cy="2472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6660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7577" y="116632"/>
            <a:ext cx="8640960" cy="5909310"/>
          </a:xfrm>
          <a:prstGeom prst="rect">
            <a:avLst/>
          </a:prstGeom>
        </p:spPr>
        <p:txBody>
          <a:bodyPr wrap="square">
            <a:spAutoFit/>
          </a:bodyPr>
          <a:lstStyle/>
          <a:p>
            <a:pPr algn="just"/>
            <a:r>
              <a:rPr lang="ru-RU" dirty="0" smtClean="0"/>
              <a:t>	Пушкин </a:t>
            </a:r>
            <a:r>
              <a:rPr lang="ru-RU" dirty="0"/>
              <a:t>даёт ответ на этот вопрос: гений и злодейство – две вещи несовместимые. Гений тесно соприкасается с Творцом. Он, как пишет И.А. Ильин, «врастает в ткань Божьего мира, срастается с идеями Бога», становясь их живым орудием. Это надо понимать так, что гений принципиально не может помыслить ни о злом поступке, ни совершить его. «Не гений» - может. «Не гений» не борется со своими пороками и страстями, не призывает со смирением имени Божьего в помощь. И страсть может завести его по пути зла очень </a:t>
            </a:r>
            <a:r>
              <a:rPr lang="ru-RU" dirty="0" smtClean="0"/>
              <a:t>далеко. </a:t>
            </a:r>
          </a:p>
          <a:p>
            <a:pPr algn="just"/>
            <a:r>
              <a:rPr lang="ru-RU" dirty="0"/>
              <a:t>	</a:t>
            </a:r>
            <a:r>
              <a:rPr lang="ru-RU" dirty="0" smtClean="0"/>
              <a:t>Как </a:t>
            </a:r>
            <a:r>
              <a:rPr lang="ru-RU" dirty="0"/>
              <a:t>известно, в действительности Сальери не убивал Моцарта – он умер своей смертью. Но в дневниках Пушкина содержится любопытная запись о том, что во время одного из концертов Моцарта, когда зрители замерли в восторге перед его вдохновенной музыкой, посреди всеобщего молчания Сальери засвистал и в бешенстве вышел из зала. Пушкин, комментируя этот поступок, делает вывод о том, что если человек испытывает столь сильную зависть, то он может убить. А любая страсть, любой порок в человеке – от его недоверия к Богу. Вот ещё чем вызвано желание Сальери исправить «несправедливый» Промысел. Если Бог несправедлив, то, может быть, Его и нет? Тогда я – бог!  Поэтому Сальери </a:t>
            </a:r>
            <a:endParaRPr lang="ru-RU" dirty="0" smtClean="0"/>
          </a:p>
          <a:p>
            <a:pPr algn="just"/>
            <a:r>
              <a:rPr lang="ru-RU" dirty="0" smtClean="0"/>
              <a:t>так </a:t>
            </a:r>
            <a:r>
              <a:rPr lang="ru-RU" dirty="0"/>
              <a:t>легко осуществить свой замысел. Но осуществив его, он </a:t>
            </a:r>
            <a:endParaRPr lang="ru-RU" dirty="0" smtClean="0"/>
          </a:p>
          <a:p>
            <a:pPr algn="just"/>
            <a:r>
              <a:rPr lang="ru-RU" dirty="0" smtClean="0"/>
              <a:t>понимает</a:t>
            </a:r>
            <a:r>
              <a:rPr lang="ru-RU" dirty="0"/>
              <a:t>, что </a:t>
            </a:r>
            <a:r>
              <a:rPr lang="ru-RU" dirty="0" smtClean="0"/>
              <a:t>навеки Приговорил себя: Моцарт </a:t>
            </a:r>
            <a:r>
              <a:rPr lang="ru-RU" dirty="0"/>
              <a:t>потерял </a:t>
            </a:r>
            <a:endParaRPr lang="ru-RU" dirty="0" smtClean="0"/>
          </a:p>
          <a:p>
            <a:pPr algn="just"/>
            <a:r>
              <a:rPr lang="ru-RU" dirty="0" smtClean="0"/>
              <a:t>землю, а </a:t>
            </a:r>
            <a:r>
              <a:rPr lang="ru-RU" dirty="0"/>
              <a:t>Сальери </a:t>
            </a:r>
            <a:r>
              <a:rPr lang="ru-RU" dirty="0" smtClean="0"/>
              <a:t>– Небо (Ильин </a:t>
            </a:r>
            <a:r>
              <a:rPr lang="ru-RU" dirty="0"/>
              <a:t>И.А</a:t>
            </a:r>
            <a:r>
              <a:rPr lang="ru-RU" dirty="0" smtClean="0"/>
              <a:t>.). Думаю, в </a:t>
            </a:r>
            <a:r>
              <a:rPr lang="ru-RU" dirty="0"/>
              <a:t>этом </a:t>
            </a:r>
            <a:r>
              <a:rPr lang="ru-RU" dirty="0" smtClean="0"/>
              <a:t>и </a:t>
            </a:r>
          </a:p>
          <a:p>
            <a:pPr algn="just"/>
            <a:r>
              <a:rPr lang="ru-RU" dirty="0" smtClean="0"/>
              <a:t>Состоит Религиозный смысл этой трагедии.</a:t>
            </a:r>
            <a:endParaRPr lang="ru-RU" dirty="0"/>
          </a:p>
          <a:p>
            <a:pPr algn="just"/>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1982" y="4365104"/>
            <a:ext cx="2404329" cy="2262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1534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404664"/>
            <a:ext cx="8424936" cy="6186309"/>
          </a:xfrm>
          <a:prstGeom prst="rect">
            <a:avLst/>
          </a:prstGeom>
        </p:spPr>
        <p:txBody>
          <a:bodyPr wrap="square">
            <a:spAutoFit/>
          </a:bodyPr>
          <a:lstStyle/>
          <a:p>
            <a:pPr algn="just"/>
            <a:r>
              <a:rPr lang="ru-RU" dirty="0" smtClean="0"/>
              <a:t>	Летом </a:t>
            </a:r>
            <a:r>
              <a:rPr lang="ru-RU" dirty="0"/>
              <a:t>1836 года, когда Пушкин жил под Петербургом на даче на Каменном острове, он написал ряд стихотворений, образующих цикл философской  лирики, какой ещё не знала русская поэзия. Эти стихотворения завершают линию творчества, посвящённую проблемам цели и смысла жизни, достойного бытия, религии (стих. «Воспоминание», «Дар напрасный, дар случайный…», «Элегия» 1830 г. «Не дай мне Бог сойти с ума…», «Вновь я посетил…»).</a:t>
            </a:r>
          </a:p>
          <a:p>
            <a:pPr algn="just"/>
            <a:r>
              <a:rPr lang="ru-RU" dirty="0" smtClean="0"/>
              <a:t>	Ядро </a:t>
            </a:r>
            <a:r>
              <a:rPr lang="ru-RU" dirty="0"/>
              <a:t>каменноостровского  цикла составляют четыре текста: «Отцы пустынники и жены непорочны…», «Подражание итальянскому», «Мирская власть», «Из </a:t>
            </a:r>
            <a:r>
              <a:rPr lang="ru-RU" dirty="0" err="1"/>
              <a:t>Пиндемонти</a:t>
            </a:r>
            <a:r>
              <a:rPr lang="ru-RU" dirty="0"/>
              <a:t>». Ещё два стихотворения, написанные тогда же, вплотную подходят к четырём названным: «Когда за городом задумчив я брожу…» и «Я памятник себе воздвиг нерукотворный</a:t>
            </a:r>
            <a:r>
              <a:rPr lang="ru-RU" dirty="0" smtClean="0"/>
              <a:t>…».</a:t>
            </a:r>
            <a:r>
              <a:rPr lang="ru-RU" dirty="0"/>
              <a:t> </a:t>
            </a:r>
            <a:endParaRPr lang="ru-RU" dirty="0" smtClean="0"/>
          </a:p>
          <a:p>
            <a:pPr algn="just"/>
            <a:r>
              <a:rPr lang="ru-RU" dirty="0"/>
              <a:t>	</a:t>
            </a:r>
            <a:r>
              <a:rPr lang="ru-RU" dirty="0" smtClean="0"/>
              <a:t>Стихотворение </a:t>
            </a:r>
            <a:r>
              <a:rPr lang="ru-RU" dirty="0"/>
              <a:t>«Отцы пустынники и жены непорочны…» представляет собой переложение великопостной молитвы Ефрема Сирина. Ефрем Сирин – то есть сириец, был сыном языческого жреца и жил в третьем веке, Он стал ревностным служителем христианства, долго жил в пустыне, написал большое количество религиозных текстов. Один из них – молитва «Господи и </a:t>
            </a:r>
            <a:r>
              <a:rPr lang="ru-RU" dirty="0" err="1"/>
              <a:t>владыко</a:t>
            </a:r>
            <a:r>
              <a:rPr lang="ru-RU" dirty="0"/>
              <a:t> живота моего, дух праздности, уныния, </a:t>
            </a:r>
            <a:r>
              <a:rPr lang="ru-RU" dirty="0" err="1"/>
              <a:t>любоначалия</a:t>
            </a:r>
            <a:r>
              <a:rPr lang="ru-RU" dirty="0"/>
              <a:t> и празднословия не </a:t>
            </a:r>
            <a:r>
              <a:rPr lang="ru-RU" dirty="0" err="1"/>
              <a:t>даждь</a:t>
            </a:r>
            <a:r>
              <a:rPr lang="ru-RU" dirty="0"/>
              <a:t> ми…» - особо почитаем православной церковью</a:t>
            </a:r>
            <a:r>
              <a:rPr lang="ru-RU" dirty="0" smtClean="0"/>
              <a:t>.</a:t>
            </a:r>
            <a:r>
              <a:rPr lang="ru-RU" dirty="0"/>
              <a:t> В своём стихотворении Пушкин сначала выражает своё отношение к этой молитве, признаётся в том, что она укрепляет его нравственные силы. Он близко следует за её текстом, лишь единожды отступая от неё. В церковной молитве нет слов о том, что </a:t>
            </a:r>
            <a:r>
              <a:rPr lang="ru-RU" dirty="0" err="1"/>
              <a:t>любоначалие</a:t>
            </a:r>
            <a:r>
              <a:rPr lang="ru-RU" dirty="0"/>
              <a:t> –  «сокрытая змея», но Пушкин ополчается именно против этого порока. </a:t>
            </a:r>
          </a:p>
        </p:txBody>
      </p:sp>
    </p:spTree>
    <p:extLst>
      <p:ext uri="{BB962C8B-B14F-4D97-AF65-F5344CB8AC3E}">
        <p14:creationId xmlns:p14="http://schemas.microsoft.com/office/powerpoint/2010/main" val="1211162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556792"/>
            <a:ext cx="8229600" cy="5098578"/>
          </a:xfrm>
        </p:spPr>
        <p:txBody>
          <a:bodyPr>
            <a:normAutofit fontScale="90000"/>
          </a:bodyPr>
          <a:lstStyle/>
          <a:p>
            <a:pPr algn="just"/>
            <a:r>
              <a:rPr lang="ru-RU" sz="2000" dirty="0" smtClean="0"/>
              <a:t>	</a:t>
            </a:r>
            <a:br>
              <a:rPr lang="ru-RU" sz="2000" dirty="0" smtClean="0"/>
            </a:br>
            <a:r>
              <a:rPr lang="ru-RU" sz="2000" dirty="0"/>
              <a:t>	</a:t>
            </a:r>
            <a:r>
              <a:rPr lang="ru-RU" sz="2000" dirty="0" smtClean="0"/>
              <a:t/>
            </a:r>
            <a:br>
              <a:rPr lang="ru-RU" sz="2000" dirty="0" smtClean="0"/>
            </a:br>
            <a:r>
              <a:rPr lang="ru-RU" sz="2000" dirty="0"/>
              <a:t>	</a:t>
            </a:r>
            <a:r>
              <a:rPr lang="ru-RU" sz="2000" dirty="0" smtClean="0"/>
              <a:t/>
            </a:r>
            <a:br>
              <a:rPr lang="ru-RU" sz="2000" dirty="0" smtClean="0"/>
            </a:br>
            <a:r>
              <a:rPr lang="ru-RU" sz="2000" dirty="0"/>
              <a:t>	</a:t>
            </a:r>
            <a:r>
              <a:rPr lang="ru-RU" sz="2000" dirty="0" smtClean="0"/>
              <a:t/>
            </a:r>
            <a:br>
              <a:rPr lang="ru-RU" sz="2000" dirty="0" smtClean="0"/>
            </a:br>
            <a:r>
              <a:rPr lang="ru-RU" sz="2000" dirty="0"/>
              <a:t>	</a:t>
            </a:r>
            <a:r>
              <a:rPr lang="ru-RU" sz="2000" dirty="0" smtClean="0"/>
              <a:t>Как </a:t>
            </a:r>
            <a:r>
              <a:rPr lang="ru-RU" sz="2000" dirty="0"/>
              <a:t>пишет Вадим Соломонович </a:t>
            </a:r>
            <a:r>
              <a:rPr lang="ru-RU" sz="2000" dirty="0" err="1"/>
              <a:t>Баевский</a:t>
            </a:r>
            <a:r>
              <a:rPr lang="ru-RU" sz="2000" dirty="0"/>
              <a:t>, «гордый, самолюбивый поэт, всю жизнь споривший с царями», понимал всю опасность желания власти над другими людьми. Пушкин определил болевые точки своего века – эгоизм и рационализм, которые и порождают «</a:t>
            </a:r>
            <a:r>
              <a:rPr lang="ru-RU" sz="2000" dirty="0" err="1"/>
              <a:t>любоначалие</a:t>
            </a:r>
            <a:r>
              <a:rPr lang="ru-RU" sz="2000" dirty="0"/>
              <a:t>». Лучшие его герои – Гринёв и капитан Миронов, Маша Троекурова, Маша Миронова и Татьяна Ларина - лишены этого чувства. Оттого они и сугубо русские. В. Соловьёв считал, что к середине 1830-х годов Пушкин вполне постиг умом и душой христианское мировоззрение. Но он не сумел смирить своего бурного темперамента, который заставлял его нарушать Христовы заповеди. Если бы не было этого страстного характера, не было бы и гениального поэта; но для Пушкина к концу жизни разлад между нравственным идеалом учения Христа и собственным поведением, далёким от этого идеала, стал непреодолим. Не придворные интриги, коварство </a:t>
            </a:r>
            <a:r>
              <a:rPr lang="ru-RU" sz="2000" dirty="0" err="1"/>
              <a:t>Бенкендорфа</a:t>
            </a:r>
            <a:r>
              <a:rPr lang="ru-RU" sz="2000" dirty="0"/>
              <a:t>, пуля Дантеса погубили великого поэта. Пушкин судил себя с запредельной нравственной точки зрения и страдал от того, что не может жить в соответствии с христианской этикой. Стихотворения каменноостровского цикла показывают предельно высокий уровень христианского сознания собственной греховности, гармонию добра и красоты, к которой пришёл в конце жизни Пушкин</a:t>
            </a:r>
            <a:r>
              <a:rPr lang="ru-RU" sz="2000" dirty="0" smtClean="0"/>
              <a:t>. </a:t>
            </a:r>
            <a:r>
              <a:rPr lang="ru-RU" dirty="0"/>
              <a:t/>
            </a:r>
            <a:br>
              <a:rPr lang="ru-RU" dirty="0"/>
            </a:br>
            <a:endParaRPr lang="ru-RU" dirty="0"/>
          </a:p>
        </p:txBody>
      </p:sp>
      <p:pic>
        <p:nvPicPr>
          <p:cNvPr id="5"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860032" y="116632"/>
            <a:ext cx="1728192"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2555776" y="116632"/>
            <a:ext cx="1728192"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3061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260648"/>
            <a:ext cx="8640960" cy="3693319"/>
          </a:xfrm>
          <a:prstGeom prst="rect">
            <a:avLst/>
          </a:prstGeom>
        </p:spPr>
        <p:txBody>
          <a:bodyPr wrap="square">
            <a:spAutoFit/>
          </a:bodyPr>
          <a:lstStyle/>
          <a:p>
            <a:pPr algn="just"/>
            <a:r>
              <a:rPr lang="ru-RU" dirty="0" smtClean="0"/>
              <a:t>	Пушкин </a:t>
            </a:r>
            <a:r>
              <a:rPr lang="ru-RU" dirty="0"/>
              <a:t>выразил в своих произведениях два важнейших христианских понятия – соборность и милосердие. Соборное начало свойственно русским людям – носителям идеи служения своему Отечеству, героям, которые долг и честь ставят превыше всего. Таковы Гриневы, Мироновы, таковы образы капитанской дочки, Маши Троекуровой, Татьяны Лариной.</a:t>
            </a:r>
          </a:p>
          <a:p>
            <a:pPr algn="just"/>
            <a:r>
              <a:rPr lang="ru-RU" dirty="0" smtClean="0"/>
              <a:t>	Милосердие </a:t>
            </a:r>
            <a:r>
              <a:rPr lang="ru-RU" dirty="0"/>
              <a:t>– одна из важнейших православных категорий. Не закон правит людьми, а чувство милосердия, сострадания, прощения. Милосердие как бы </a:t>
            </a:r>
            <a:r>
              <a:rPr lang="ru-RU" dirty="0" err="1"/>
              <a:t>потесняет</a:t>
            </a:r>
            <a:r>
              <a:rPr lang="ru-RU" dirty="0"/>
              <a:t> закон – нечто разумное и рациональное. Пушкинским героям бывает трудно понять друг друга, но только в том случае, если отбрасываются социальные, материальные, мировоззренческие различия, а остается лишь </a:t>
            </a:r>
            <a:r>
              <a:rPr lang="ru-RU" i="1" dirty="0"/>
              <a:t>человек, </a:t>
            </a:r>
            <a:r>
              <a:rPr lang="ru-RU" dirty="0"/>
              <a:t>герои обретают некое единство</a:t>
            </a:r>
            <a:r>
              <a:rPr lang="ru-RU" dirty="0" smtClean="0"/>
              <a:t>.</a:t>
            </a:r>
            <a:endParaRPr lang="ru-RU" dirty="0"/>
          </a:p>
          <a:p>
            <a:pPr algn="just"/>
            <a:r>
              <a:rPr lang="ru-RU" dirty="0" smtClean="0"/>
              <a:t>	Сейчас</a:t>
            </a:r>
            <a:r>
              <a:rPr lang="ru-RU" dirty="0"/>
              <a:t>, когда много говорят о сплоченности народа, о некой национальной идее, творчество </a:t>
            </a:r>
            <a:r>
              <a:rPr lang="ru-RU" dirty="0" smtClean="0"/>
              <a:t>Пушкина приобретает особую актуальность.</a:t>
            </a:r>
            <a:endParaRPr lang="ru-RU" dirty="0"/>
          </a:p>
        </p:txBody>
      </p:sp>
      <p:sp>
        <p:nvSpPr>
          <p:cNvPr id="3" name="AutoShape 2" descr="Всероссийский музей А. С. Пушкина | В. А. Тропинин. Пушкин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5" descr="Купить Портрет Пушкина на стену от 590 руб. в магазине DasAr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8" descr="Капитанская дочка иллюстрации к произведению. Скачать и ..."/>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615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9693" y="4476489"/>
            <a:ext cx="2150529" cy="2020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AutoShape 11" descr="Что читала Татьяна Ларина"/>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615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2673" y="4491013"/>
            <a:ext cx="2115052" cy="2006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utoShape 14" descr="Неравный брак (картина) — Василий Владимирович Пукирев"/>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6159"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8849" y="4485261"/>
            <a:ext cx="2145568" cy="2026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5" y="4454937"/>
            <a:ext cx="2185874" cy="2057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77168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TotalTime>
  <Words>25</Words>
  <Application>Microsoft Office PowerPoint</Application>
  <PresentationFormat>Экран (4:3)</PresentationFormat>
  <Paragraphs>32</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Международный съезд учителей и преподавателей русской словесности, посвященный 225-летию со дня рождения А.С. Пушкина, 7-9 ноября 2024 года</vt:lpstr>
      <vt:lpstr>  Как хорошо, что каждый из нас может сказать: «Мой Пушкин». Не общий, один на всех, а мой, лично мой. И у каждого он – свой, и в этом наше счастье. </vt:lpstr>
      <vt:lpstr>Презентация PowerPoint</vt:lpstr>
      <vt:lpstr>Презентация PowerPoint</vt:lpstr>
      <vt:lpstr>Презентация PowerPoint</vt:lpstr>
      <vt:lpstr>Презентация PowerPoint</vt:lpstr>
      <vt:lpstr>Презентация PowerPoint</vt:lpstr>
      <vt:lpstr>         Как пишет Вадим Соломонович Баевский, «гордый, самолюбивый поэт, всю жизнь споривший с царями», понимал всю опасность желания власти над другими людьми. Пушкин определил болевые точки своего века – эгоизм и рационализм, которые и порождают «любоначалие». Лучшие его герои – Гринёв и капитан Миронов, Маша Троекурова, Маша Миронова и Татьяна Ларина - лишены этого чувства. Оттого они и сугубо русские. В. Соловьёв считал, что к середине 1830-х годов Пушкин вполне постиг умом и душой христианское мировоззрение. Но он не сумел смирить своего бурного темперамента, который заставлял его нарушать Христовы заповеди. Если бы не было этого страстного характера, не было бы и гениального поэта; но для Пушкина к концу жизни разлад между нравственным идеалом учения Христа и собственным поведением, далёким от этого идеала, стал непреодолим. Не придворные интриги, коварство Бенкендорфа, пуля Дантеса погубили великого поэта. Пушкин судил себя с запредельной нравственной точки зрения и страдал от того, что не может жить в соответствии с христианской этикой. Стихотворения каменноостровского цикла показывают предельно высокий уровень христианского сознания собственной греховности, гармонию добра и красоты, к которой пришёл в конце жизни Пушкин.  </vt:lpstr>
      <vt:lpstr>Презентация PowerPoint</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Об изучении творчества  А.С. Пушкина в школе</dc:title>
  <dc:creator>учитель</dc:creator>
  <cp:lastModifiedBy>учитель</cp:lastModifiedBy>
  <cp:revision>34</cp:revision>
  <dcterms:created xsi:type="dcterms:W3CDTF">2024-10-25T05:13:08Z</dcterms:created>
  <dcterms:modified xsi:type="dcterms:W3CDTF">2024-11-08T05:33:57Z</dcterms:modified>
</cp:coreProperties>
</file>